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386" r:id="rId2"/>
    <p:sldId id="276" r:id="rId3"/>
    <p:sldId id="390" r:id="rId4"/>
    <p:sldId id="393" r:id="rId5"/>
    <p:sldId id="392" r:id="rId6"/>
    <p:sldId id="388" r:id="rId7"/>
    <p:sldId id="372" r:id="rId8"/>
    <p:sldId id="282" r:id="rId9"/>
    <p:sldId id="319" r:id="rId10"/>
    <p:sldId id="284" r:id="rId11"/>
    <p:sldId id="383" r:id="rId12"/>
    <p:sldId id="349" r:id="rId13"/>
    <p:sldId id="314" r:id="rId14"/>
    <p:sldId id="315" r:id="rId15"/>
    <p:sldId id="316" r:id="rId16"/>
    <p:sldId id="370" r:id="rId17"/>
    <p:sldId id="371" r:id="rId18"/>
    <p:sldId id="378" r:id="rId19"/>
    <p:sldId id="379" r:id="rId20"/>
    <p:sldId id="387" r:id="rId21"/>
    <p:sldId id="317" r:id="rId22"/>
    <p:sldId id="384" r:id="rId23"/>
    <p:sldId id="385" r:id="rId24"/>
    <p:sldId id="318" r:id="rId25"/>
    <p:sldId id="348" r:id="rId26"/>
    <p:sldId id="320" r:id="rId27"/>
    <p:sldId id="366" r:id="rId28"/>
    <p:sldId id="321" r:id="rId29"/>
    <p:sldId id="367" r:id="rId30"/>
    <p:sldId id="322" r:id="rId31"/>
    <p:sldId id="323" r:id="rId32"/>
    <p:sldId id="324" r:id="rId33"/>
    <p:sldId id="338" r:id="rId34"/>
    <p:sldId id="325" r:id="rId35"/>
    <p:sldId id="326" r:id="rId36"/>
    <p:sldId id="344" r:id="rId37"/>
    <p:sldId id="345" r:id="rId38"/>
    <p:sldId id="346" r:id="rId39"/>
    <p:sldId id="339" r:id="rId40"/>
    <p:sldId id="330" r:id="rId41"/>
    <p:sldId id="331" r:id="rId42"/>
    <p:sldId id="332" r:id="rId43"/>
    <p:sldId id="333" r:id="rId44"/>
    <p:sldId id="340" r:id="rId45"/>
    <p:sldId id="341" r:id="rId46"/>
    <p:sldId id="342" r:id="rId47"/>
    <p:sldId id="334" r:id="rId48"/>
    <p:sldId id="335" r:id="rId49"/>
    <p:sldId id="377" r:id="rId50"/>
    <p:sldId id="343" r:id="rId51"/>
    <p:sldId id="382" r:id="rId52"/>
    <p:sldId id="299" r:id="rId53"/>
    <p:sldId id="352" r:id="rId54"/>
    <p:sldId id="272" r:id="rId55"/>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364"/>
    <a:srgbClr val="FFE0AA"/>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8" autoAdjust="0"/>
    <p:restoredTop sz="94684" autoAdjust="0"/>
  </p:normalViewPr>
  <p:slideViewPr>
    <p:cSldViewPr>
      <p:cViewPr>
        <p:scale>
          <a:sx n="100" d="100"/>
          <a:sy n="100" d="100"/>
        </p:scale>
        <p:origin x="-192" y="-192"/>
      </p:cViewPr>
      <p:guideLst>
        <p:guide orient="horz" pos="1008"/>
        <p:guide pos="2256"/>
      </p:guideLst>
    </p:cSldViewPr>
  </p:slideViewPr>
  <p:outlineViewPr>
    <p:cViewPr>
      <p:scale>
        <a:sx n="33" d="100"/>
        <a:sy n="33" d="100"/>
      </p:scale>
      <p:origin x="0" y="16668"/>
    </p:cViewPr>
  </p:outlineViewPr>
  <p:notesTextViewPr>
    <p:cViewPr>
      <p:scale>
        <a:sx n="100" d="100"/>
        <a:sy n="100" d="100"/>
      </p:scale>
      <p:origin x="0" y="0"/>
    </p:cViewPr>
  </p:notesTextViewPr>
  <p:sorterViewPr>
    <p:cViewPr>
      <p:scale>
        <a:sx n="66" d="100"/>
        <a:sy n="66" d="100"/>
      </p:scale>
      <p:origin x="0" y="2946"/>
    </p:cViewPr>
  </p:sorterViewPr>
  <p:notesViewPr>
    <p:cSldViewPr>
      <p:cViewPr varScale="1">
        <p:scale>
          <a:sx n="76" d="100"/>
          <a:sy n="76" d="100"/>
        </p:scale>
        <p:origin x="-1160" y="-12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013075" cy="461963"/>
          </a:xfrm>
          <a:prstGeom prst="rect">
            <a:avLst/>
          </a:prstGeom>
          <a:noFill/>
          <a:ln w="9525">
            <a:noFill/>
            <a:miter lim="800000"/>
            <a:headEnd/>
            <a:tailEnd/>
          </a:ln>
          <a:effectLst/>
        </p:spPr>
        <p:txBody>
          <a:bodyPr vert="horz" wrap="square" lIns="92477" tIns="46239" rIns="92477" bIns="46239" numCol="1" anchor="t" anchorCtr="0" compatLnSpc="1">
            <a:prstTxWarp prst="textNoShape">
              <a:avLst/>
            </a:prstTxWarp>
          </a:bodyPr>
          <a:lstStyle>
            <a:lvl1pPr defTabSz="924341">
              <a:defRPr sz="1200"/>
            </a:lvl1pPr>
          </a:lstStyle>
          <a:p>
            <a:pPr>
              <a:defRPr/>
            </a:pPr>
            <a:endParaRPr lang="en-US"/>
          </a:p>
        </p:txBody>
      </p:sp>
      <p:sp>
        <p:nvSpPr>
          <p:cNvPr id="13315" name="Rectangle 3"/>
          <p:cNvSpPr>
            <a:spLocks noGrp="1" noChangeArrowheads="1"/>
          </p:cNvSpPr>
          <p:nvPr>
            <p:ph type="dt" sz="quarter" idx="1"/>
          </p:nvPr>
        </p:nvSpPr>
        <p:spPr bwMode="auto">
          <a:xfrm>
            <a:off x="3937000" y="0"/>
            <a:ext cx="3013075" cy="461963"/>
          </a:xfrm>
          <a:prstGeom prst="rect">
            <a:avLst/>
          </a:prstGeom>
          <a:noFill/>
          <a:ln w="9525">
            <a:noFill/>
            <a:miter lim="800000"/>
            <a:headEnd/>
            <a:tailEnd/>
          </a:ln>
          <a:effectLst/>
        </p:spPr>
        <p:txBody>
          <a:bodyPr vert="horz" wrap="square" lIns="92477" tIns="46239" rIns="92477" bIns="46239" numCol="1" anchor="t" anchorCtr="0" compatLnSpc="1">
            <a:prstTxWarp prst="textNoShape">
              <a:avLst/>
            </a:prstTxWarp>
          </a:bodyPr>
          <a:lstStyle>
            <a:lvl1pPr algn="r" defTabSz="924341">
              <a:defRPr sz="1200"/>
            </a:lvl1pPr>
          </a:lstStyle>
          <a:p>
            <a:pPr>
              <a:defRPr/>
            </a:pPr>
            <a:endParaRPr lang="en-US"/>
          </a:p>
        </p:txBody>
      </p:sp>
      <p:sp>
        <p:nvSpPr>
          <p:cNvPr id="13316" name="Rectangle 4"/>
          <p:cNvSpPr>
            <a:spLocks noGrp="1" noChangeArrowheads="1"/>
          </p:cNvSpPr>
          <p:nvPr>
            <p:ph type="ftr" sz="quarter" idx="2"/>
          </p:nvPr>
        </p:nvSpPr>
        <p:spPr bwMode="auto">
          <a:xfrm>
            <a:off x="0" y="8774113"/>
            <a:ext cx="3013075" cy="461962"/>
          </a:xfrm>
          <a:prstGeom prst="rect">
            <a:avLst/>
          </a:prstGeom>
          <a:noFill/>
          <a:ln w="9525">
            <a:noFill/>
            <a:miter lim="800000"/>
            <a:headEnd/>
            <a:tailEnd/>
          </a:ln>
          <a:effectLst/>
        </p:spPr>
        <p:txBody>
          <a:bodyPr vert="horz" wrap="square" lIns="92477" tIns="46239" rIns="92477" bIns="46239" numCol="1" anchor="b" anchorCtr="0" compatLnSpc="1">
            <a:prstTxWarp prst="textNoShape">
              <a:avLst/>
            </a:prstTxWarp>
          </a:bodyPr>
          <a:lstStyle>
            <a:lvl1pPr defTabSz="924341">
              <a:defRPr sz="1200"/>
            </a:lvl1pPr>
          </a:lstStyle>
          <a:p>
            <a:pPr>
              <a:defRPr/>
            </a:pPr>
            <a:endParaRPr lang="en-US"/>
          </a:p>
        </p:txBody>
      </p:sp>
      <p:sp>
        <p:nvSpPr>
          <p:cNvPr id="13317" name="Rectangle 5"/>
          <p:cNvSpPr>
            <a:spLocks noGrp="1" noChangeArrowheads="1"/>
          </p:cNvSpPr>
          <p:nvPr>
            <p:ph type="sldNum" sz="quarter" idx="3"/>
          </p:nvPr>
        </p:nvSpPr>
        <p:spPr bwMode="auto">
          <a:xfrm>
            <a:off x="3937000" y="8774113"/>
            <a:ext cx="3013075" cy="461962"/>
          </a:xfrm>
          <a:prstGeom prst="rect">
            <a:avLst/>
          </a:prstGeom>
          <a:noFill/>
          <a:ln w="9525">
            <a:noFill/>
            <a:miter lim="800000"/>
            <a:headEnd/>
            <a:tailEnd/>
          </a:ln>
          <a:effectLst/>
        </p:spPr>
        <p:txBody>
          <a:bodyPr vert="horz" wrap="square" lIns="92477" tIns="46239" rIns="92477" bIns="46239" numCol="1" anchor="b" anchorCtr="0" compatLnSpc="1">
            <a:prstTxWarp prst="textNoShape">
              <a:avLst/>
            </a:prstTxWarp>
          </a:bodyPr>
          <a:lstStyle>
            <a:lvl1pPr algn="r" defTabSz="924341">
              <a:defRPr sz="1200"/>
            </a:lvl1pPr>
          </a:lstStyle>
          <a:p>
            <a:pPr>
              <a:defRPr/>
            </a:pPr>
            <a:fld id="{833F98F5-1E0A-45B2-BB34-166C6597E8EC}" type="slidenum">
              <a:rPr lang="en-US"/>
              <a:pPr>
                <a:defRPr/>
              </a:pPr>
              <a:t>‹#›</a:t>
            </a:fld>
            <a:endParaRPr lang="en-US"/>
          </a:p>
        </p:txBody>
      </p:sp>
    </p:spTree>
    <p:extLst>
      <p:ext uri="{BB962C8B-B14F-4D97-AF65-F5344CB8AC3E}">
        <p14:creationId xmlns:p14="http://schemas.microsoft.com/office/powerpoint/2010/main" val="1011202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13075" cy="461963"/>
          </a:xfrm>
          <a:prstGeom prst="rect">
            <a:avLst/>
          </a:prstGeom>
          <a:noFill/>
          <a:ln w="9525">
            <a:noFill/>
            <a:miter lim="800000"/>
            <a:headEnd/>
            <a:tailEnd/>
          </a:ln>
          <a:effectLst/>
        </p:spPr>
        <p:txBody>
          <a:bodyPr vert="horz" wrap="square" lIns="92477" tIns="46239" rIns="92477" bIns="46239" numCol="1" anchor="t" anchorCtr="0" compatLnSpc="1">
            <a:prstTxWarp prst="textNoShape">
              <a:avLst/>
            </a:prstTxWarp>
          </a:bodyPr>
          <a:lstStyle>
            <a:lvl1pPr defTabSz="924341">
              <a:defRPr sz="1200"/>
            </a:lvl1pPr>
          </a:lstStyle>
          <a:p>
            <a:pPr>
              <a:defRPr/>
            </a:pPr>
            <a:endParaRPr lang="en-US"/>
          </a:p>
        </p:txBody>
      </p:sp>
      <p:sp>
        <p:nvSpPr>
          <p:cNvPr id="15363" name="Rectangle 3"/>
          <p:cNvSpPr>
            <a:spLocks noGrp="1" noChangeArrowheads="1"/>
          </p:cNvSpPr>
          <p:nvPr>
            <p:ph type="dt" idx="1"/>
          </p:nvPr>
        </p:nvSpPr>
        <p:spPr bwMode="auto">
          <a:xfrm>
            <a:off x="3937000" y="0"/>
            <a:ext cx="3013075" cy="461963"/>
          </a:xfrm>
          <a:prstGeom prst="rect">
            <a:avLst/>
          </a:prstGeom>
          <a:noFill/>
          <a:ln w="9525">
            <a:noFill/>
            <a:miter lim="800000"/>
            <a:headEnd/>
            <a:tailEnd/>
          </a:ln>
          <a:effectLst/>
        </p:spPr>
        <p:txBody>
          <a:bodyPr vert="horz" wrap="square" lIns="92477" tIns="46239" rIns="92477" bIns="46239" numCol="1" anchor="t" anchorCtr="0" compatLnSpc="1">
            <a:prstTxWarp prst="textNoShape">
              <a:avLst/>
            </a:prstTxWarp>
          </a:bodyPr>
          <a:lstStyle>
            <a:lvl1pPr algn="r" defTabSz="924341">
              <a:defRPr sz="1200"/>
            </a:lvl1pPr>
          </a:lstStyle>
          <a:p>
            <a:pPr>
              <a:defRPr/>
            </a:pPr>
            <a:endParaRPr lang="en-US"/>
          </a:p>
        </p:txBody>
      </p:sp>
      <p:sp>
        <p:nvSpPr>
          <p:cNvPr id="56324" name="Rectangle 4"/>
          <p:cNvSpPr>
            <a:spLocks noGrp="1" noRot="1" noChangeAspect="1" noChangeArrowheads="1" noTextEdit="1"/>
          </p:cNvSpPr>
          <p:nvPr>
            <p:ph type="sldImg" idx="2"/>
          </p:nvPr>
        </p:nvSpPr>
        <p:spPr bwMode="auto">
          <a:xfrm>
            <a:off x="1166813" y="693738"/>
            <a:ext cx="4618037" cy="3462337"/>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27100" y="4386263"/>
            <a:ext cx="5095875" cy="4156075"/>
          </a:xfrm>
          <a:prstGeom prst="rect">
            <a:avLst/>
          </a:prstGeom>
          <a:noFill/>
          <a:ln w="9525">
            <a:noFill/>
            <a:miter lim="800000"/>
            <a:headEnd/>
            <a:tailEnd/>
          </a:ln>
          <a:effectLst/>
        </p:spPr>
        <p:txBody>
          <a:bodyPr vert="horz" wrap="square" lIns="92477" tIns="46239" rIns="92477" bIns="4623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774113"/>
            <a:ext cx="3013075" cy="461962"/>
          </a:xfrm>
          <a:prstGeom prst="rect">
            <a:avLst/>
          </a:prstGeom>
          <a:noFill/>
          <a:ln w="9525">
            <a:noFill/>
            <a:miter lim="800000"/>
            <a:headEnd/>
            <a:tailEnd/>
          </a:ln>
          <a:effectLst/>
        </p:spPr>
        <p:txBody>
          <a:bodyPr vert="horz" wrap="square" lIns="92477" tIns="46239" rIns="92477" bIns="46239" numCol="1" anchor="b" anchorCtr="0" compatLnSpc="1">
            <a:prstTxWarp prst="textNoShape">
              <a:avLst/>
            </a:prstTxWarp>
          </a:bodyPr>
          <a:lstStyle>
            <a:lvl1pPr defTabSz="924341">
              <a:defRPr sz="1200"/>
            </a:lvl1pPr>
          </a:lstStyle>
          <a:p>
            <a:pPr>
              <a:defRPr/>
            </a:pPr>
            <a:endParaRPr lang="en-US"/>
          </a:p>
        </p:txBody>
      </p:sp>
      <p:sp>
        <p:nvSpPr>
          <p:cNvPr id="15367" name="Rectangle 7"/>
          <p:cNvSpPr>
            <a:spLocks noGrp="1" noChangeArrowheads="1"/>
          </p:cNvSpPr>
          <p:nvPr>
            <p:ph type="sldNum" sz="quarter" idx="5"/>
          </p:nvPr>
        </p:nvSpPr>
        <p:spPr bwMode="auto">
          <a:xfrm>
            <a:off x="3937000" y="8774113"/>
            <a:ext cx="3013075" cy="461962"/>
          </a:xfrm>
          <a:prstGeom prst="rect">
            <a:avLst/>
          </a:prstGeom>
          <a:noFill/>
          <a:ln w="9525">
            <a:noFill/>
            <a:miter lim="800000"/>
            <a:headEnd/>
            <a:tailEnd/>
          </a:ln>
          <a:effectLst/>
        </p:spPr>
        <p:txBody>
          <a:bodyPr vert="horz" wrap="square" lIns="92477" tIns="46239" rIns="92477" bIns="46239" numCol="1" anchor="b" anchorCtr="0" compatLnSpc="1">
            <a:prstTxWarp prst="textNoShape">
              <a:avLst/>
            </a:prstTxWarp>
          </a:bodyPr>
          <a:lstStyle>
            <a:lvl1pPr algn="r" defTabSz="924341">
              <a:defRPr sz="1200"/>
            </a:lvl1pPr>
          </a:lstStyle>
          <a:p>
            <a:pPr>
              <a:defRPr/>
            </a:pPr>
            <a:fld id="{8243C6EA-E92F-46C0-8F0F-4643D14D7B15}" type="slidenum">
              <a:rPr lang="en-US"/>
              <a:pPr>
                <a:defRPr/>
              </a:pPr>
              <a:t>‹#›</a:t>
            </a:fld>
            <a:endParaRPr lang="en-US"/>
          </a:p>
        </p:txBody>
      </p:sp>
    </p:spTree>
    <p:extLst>
      <p:ext uri="{BB962C8B-B14F-4D97-AF65-F5344CB8AC3E}">
        <p14:creationId xmlns:p14="http://schemas.microsoft.com/office/powerpoint/2010/main" val="7281371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23925"/>
            <a:fld id="{5A9F9684-CBFB-4D03-95B5-830433BA4F21}" type="slidenum">
              <a:rPr lang="en-US" smtClean="0"/>
              <a:pPr defTabSz="923925"/>
              <a:t>1</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pPr defTabSz="923925"/>
            <a:fld id="{D9FD4C70-92A1-42E6-B700-49107D877FE9}" type="slidenum">
              <a:rPr lang="en-US" smtClean="0"/>
              <a:pPr defTabSz="923925"/>
              <a:t>2</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pPr defTabSz="923925"/>
            <a:fld id="{EA0032D4-639D-4913-8758-6B3EF67D3CB6}" type="slidenum">
              <a:rPr lang="en-US" smtClean="0"/>
              <a:pPr defTabSz="923925"/>
              <a:t>3</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defTabSz="921985"/>
            <a:fld id="{E8D49FB4-7C4C-4AA6-B6BA-579F3DD76D9E}" type="slidenum">
              <a:rPr lang="en-US" smtClean="0"/>
              <a:pPr defTabSz="921985"/>
              <a:t>4</a:t>
            </a:fld>
            <a:endParaRPr lang="en-US"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pPr defTabSz="923925"/>
            <a:fld id="{670F4084-C52E-4C28-8DEA-7DC6026BBAB4}" type="slidenum">
              <a:rPr lang="en-US" smtClean="0"/>
              <a:pPr defTabSz="923925"/>
              <a:t>5</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pPr defTabSz="923925"/>
            <a:fld id="{A8A3BE4B-95EB-40BA-A210-E4F9DB976AA1}" type="slidenum">
              <a:rPr lang="en-US" smtClean="0"/>
              <a:pPr defTabSz="923925"/>
              <a:t>6</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pPr defTabSz="923925"/>
            <a:fld id="{C030933F-4F75-4419-B11D-854C6A318877}" type="slidenum">
              <a:rPr lang="en-US" smtClean="0"/>
              <a:pPr defTabSz="923925"/>
              <a:t>7</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pPr defTabSz="923925"/>
            <a:fld id="{D9096690-F5D8-4678-9484-C18EBA279791}" type="slidenum">
              <a:rPr lang="en-US" smtClean="0"/>
              <a:pPr defTabSz="923925"/>
              <a:t>8</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lnSpc>
                <a:spcPct val="120000"/>
              </a:lnSpc>
            </a:pPr>
            <a:endParaRPr lang="en-US" sz="18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pPr defTabSz="923925"/>
            <a:fld id="{C4AB9E51-2256-4844-918D-58A3DED114F1}" type="slidenum">
              <a:rPr lang="en-US" smtClean="0"/>
              <a:pPr defTabSz="923925"/>
              <a:t>9</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lnSpc>
                <a:spcPct val="120000"/>
              </a:lnSpc>
            </a:pPr>
            <a:endParaRPr lang="en-US" sz="18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pPr defTabSz="923925"/>
            <a:fld id="{C3C0833A-8EF9-4554-BD12-53174E76BA9B}" type="slidenum">
              <a:rPr lang="en-US" smtClean="0"/>
              <a:pPr defTabSz="923925"/>
              <a:t>10</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pPr defTabSz="923925"/>
            <a:fld id="{F289E4E5-1CEE-4BD3-88AA-CD9CBA69225C}" type="slidenum">
              <a:rPr lang="en-US" smtClean="0"/>
              <a:pPr defTabSz="923925"/>
              <a:t>11</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pPr defTabSz="923925"/>
            <a:fld id="{452019D4-E251-4361-8BBE-81B2B2A4EFF4}" type="slidenum">
              <a:rPr lang="en-US" smtClean="0"/>
              <a:pPr defTabSz="923925"/>
              <a:t>12</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pPr defTabSz="923925"/>
            <a:fld id="{6F28ECD3-FFCD-411F-B53E-E4A187792C9A}" type="slidenum">
              <a:rPr lang="en-US" smtClean="0"/>
              <a:pPr defTabSz="923925"/>
              <a:t>13</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pPr defTabSz="923925"/>
            <a:fld id="{4E4B6033-0330-437B-BC71-99ABE7815D2F}" type="slidenum">
              <a:rPr lang="en-US" smtClean="0"/>
              <a:pPr defTabSz="923925"/>
              <a:t>14</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defTabSz="923925"/>
            <a:fld id="{ECB303DD-26C2-4067-BADF-DCEC0D0CFF74}" type="slidenum">
              <a:rPr lang="en-US" smtClean="0"/>
              <a:pPr defTabSz="923925"/>
              <a:t>15</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pPr defTabSz="923925"/>
            <a:fld id="{648A1B95-3DFC-4AB1-95DF-28A2892C5B16}" type="slidenum">
              <a:rPr lang="en-US" smtClean="0"/>
              <a:pPr defTabSz="923925"/>
              <a:t>16</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defTabSz="923925"/>
            <a:fld id="{B317877C-45C0-4950-B166-75741EF135BA}" type="slidenum">
              <a:rPr lang="en-US" smtClean="0"/>
              <a:pPr defTabSz="923925"/>
              <a:t>17</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pPr defTabSz="923925"/>
            <a:fld id="{16BAED42-49B8-40B8-A10F-C46931256CFE}" type="slidenum">
              <a:rPr lang="en-US" smtClean="0"/>
              <a:pPr defTabSz="923925"/>
              <a:t>18</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pPr defTabSz="923925"/>
            <a:fld id="{C675E942-AA91-4745-8307-C38174568F2F}" type="slidenum">
              <a:rPr lang="en-US" smtClean="0"/>
              <a:pPr defTabSz="923925"/>
              <a:t>19</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pPr defTabSz="923925"/>
            <a:fld id="{0F31DC0B-5770-4413-B206-0FA10004DDB0}" type="slidenum">
              <a:rPr lang="en-US" smtClean="0"/>
              <a:pPr defTabSz="923925"/>
              <a:t>20</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defTabSz="923925"/>
            <a:fld id="{84FBF82C-110C-4552-BF50-AA551FECAD77}" type="slidenum">
              <a:rPr lang="en-US" smtClean="0"/>
              <a:pPr defTabSz="923925"/>
              <a:t>21</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lnSpc>
                <a:spcPct val="120000"/>
              </a:lnSpc>
            </a:pPr>
            <a:endParaRPr lang="en-US" sz="18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pPr defTabSz="923925"/>
            <a:fld id="{BC2249B4-BA6E-48E8-85EE-94215918F5ED}" type="slidenum">
              <a:rPr lang="en-US" smtClean="0"/>
              <a:pPr defTabSz="923925"/>
              <a:t>22</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pPr defTabSz="923925"/>
            <a:fld id="{04D7236A-330A-4508-A72B-533FA4AD8A24}" type="slidenum">
              <a:rPr lang="en-US" smtClean="0"/>
              <a:pPr defTabSz="923925"/>
              <a:t>23</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defTabSz="923925"/>
            <a:fld id="{49F9B6BE-5D80-4B85-B1A8-2E3165885CC2}" type="slidenum">
              <a:rPr lang="en-US" smtClean="0"/>
              <a:pPr defTabSz="923925"/>
              <a:t>24</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defTabSz="923925"/>
            <a:fld id="{B2F1F620-1F4B-437F-9911-D3E4E8EF3BE5}" type="slidenum">
              <a:rPr lang="en-US" smtClean="0"/>
              <a:pPr defTabSz="923925"/>
              <a:t>25</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923925"/>
            <a:fld id="{86C15BD3-0836-42EB-BCDF-119C78445EE1}" type="slidenum">
              <a:rPr lang="en-US" smtClean="0"/>
              <a:pPr defTabSz="923925"/>
              <a:t>26</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pPr defTabSz="923925"/>
            <a:fld id="{DB063AF7-3D70-4D47-A77B-F8057A72103F}" type="slidenum">
              <a:rPr lang="en-US" smtClean="0"/>
              <a:pPr defTabSz="923925"/>
              <a:t>27</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pPr defTabSz="923925"/>
            <a:fld id="{FB326EB5-F4E8-428F-A740-AAC99B4F4A40}" type="slidenum">
              <a:rPr lang="en-US" smtClean="0"/>
              <a:pPr defTabSz="923925"/>
              <a:t>28</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pPr defTabSz="923925"/>
            <a:fld id="{AD3AA9A3-4CE5-40E0-AF75-BC7064632B76}" type="slidenum">
              <a:rPr lang="en-US" smtClean="0"/>
              <a:pPr defTabSz="923925"/>
              <a:t>29</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pPr defTabSz="923925"/>
            <a:fld id="{CB1BEDB7-B426-4574-88D2-EF853A48DE0F}" type="slidenum">
              <a:rPr lang="en-US" smtClean="0"/>
              <a:pPr defTabSz="923925"/>
              <a:t>30</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pPr defTabSz="923925"/>
            <a:fld id="{BBD62E78-B3EF-403C-8D6D-F4969EAA44CD}" type="slidenum">
              <a:rPr lang="en-US" smtClean="0"/>
              <a:pPr defTabSz="923925"/>
              <a:t>31</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lnSpc>
                <a:spcPct val="120000"/>
              </a:lnSpc>
            </a:pPr>
            <a:endParaRPr lang="en-US" sz="180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23925"/>
            <a:fld id="{D5C24D27-3645-4FC4-890A-36705D2FEC17}" type="slidenum">
              <a:rPr lang="en-US" smtClean="0"/>
              <a:pPr defTabSz="923925"/>
              <a:t>32</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pPr defTabSz="923925"/>
            <a:fld id="{28D68B6C-CDA9-480E-BF0D-31651D701F56}" type="slidenum">
              <a:rPr lang="en-US" smtClean="0"/>
              <a:pPr defTabSz="923925"/>
              <a:t>33</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pPr defTabSz="923925"/>
            <a:fld id="{A9C04123-CCC4-4A8C-B3BE-7CACFE3CC203}" type="slidenum">
              <a:rPr lang="en-US" smtClean="0"/>
              <a:pPr defTabSz="923925"/>
              <a:t>34</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defTabSz="923925"/>
            <a:fld id="{FAE923A6-9F74-4DEC-A081-B83A34957425}" type="slidenum">
              <a:rPr lang="en-US" smtClean="0"/>
              <a:pPr defTabSz="923925"/>
              <a:t>35</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pPr defTabSz="923925"/>
            <a:fld id="{715C859B-6E95-48E9-A3B0-558845E4F54D}" type="slidenum">
              <a:rPr lang="en-US" smtClean="0"/>
              <a:pPr defTabSz="923925"/>
              <a:t>36</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pPr defTabSz="923925"/>
            <a:fld id="{C58562B6-8BE6-463C-AD1D-D6FED67A543C}" type="slidenum">
              <a:rPr lang="en-US" smtClean="0"/>
              <a:pPr defTabSz="923925"/>
              <a:t>37</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pPr defTabSz="923925"/>
            <a:fld id="{C4BBBD77-CA34-4624-B0EB-4F41099D592F}" type="slidenum">
              <a:rPr lang="en-US" smtClean="0"/>
              <a:pPr defTabSz="923925"/>
              <a:t>38</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pPr defTabSz="923925"/>
            <a:fld id="{BABE8476-5A48-488D-B122-FEFF63132ACA}" type="slidenum">
              <a:rPr lang="en-US" smtClean="0"/>
              <a:pPr defTabSz="923925"/>
              <a:t>39</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pPr defTabSz="923925"/>
            <a:fld id="{679F9113-B083-4A1D-9532-82C08AC53CE4}" type="slidenum">
              <a:rPr lang="en-US" smtClean="0"/>
              <a:pPr defTabSz="923925"/>
              <a:t>40</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lnSpc>
                <a:spcPct val="120000"/>
              </a:lnSpc>
            </a:pPr>
            <a:endParaRPr lang="en-US" sz="180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pPr defTabSz="923925"/>
            <a:fld id="{695C4E43-B3F4-4DEE-8337-5459C29FEBCF}" type="slidenum">
              <a:rPr lang="en-US" smtClean="0"/>
              <a:pPr defTabSz="923925"/>
              <a:t>41</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pPr defTabSz="923925"/>
            <a:fld id="{B2C7ACDF-6AD7-4770-9050-CA1C1BA7B65F}" type="slidenum">
              <a:rPr lang="en-US" smtClean="0"/>
              <a:pPr defTabSz="923925"/>
              <a:t>42</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pPr defTabSz="923925"/>
            <a:fld id="{4AA0C157-D730-4491-B861-04AFEA48203D}" type="slidenum">
              <a:rPr lang="en-US" smtClean="0"/>
              <a:pPr defTabSz="923925"/>
              <a:t>43</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pPr defTabSz="923925"/>
            <a:fld id="{C9C4731F-1685-4638-AA82-0A61AE530E89}" type="slidenum">
              <a:rPr lang="en-US" smtClean="0"/>
              <a:pPr defTabSz="923925"/>
              <a:t>44</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pPr defTabSz="923925"/>
            <a:fld id="{CF72C77A-CA48-446F-BE9F-79E6953D86A2}" type="slidenum">
              <a:rPr lang="en-US" smtClean="0"/>
              <a:pPr defTabSz="923925"/>
              <a:t>45</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pPr defTabSz="923925"/>
            <a:fld id="{FEF241BF-F7E7-40EC-A478-3B5FBBEC9357}" type="slidenum">
              <a:rPr lang="en-US" smtClean="0"/>
              <a:pPr defTabSz="923925"/>
              <a:t>46</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pPr defTabSz="923925"/>
            <a:fld id="{5DECAA01-0F3D-4ACC-98A5-948C903B214E}" type="slidenum">
              <a:rPr lang="en-US" smtClean="0"/>
              <a:pPr defTabSz="923925"/>
              <a:t>47</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pPr defTabSz="923925"/>
            <a:fld id="{3D245028-822A-4AE1-B612-319F3DAF1CB2}" type="slidenum">
              <a:rPr lang="en-US" smtClean="0"/>
              <a:pPr defTabSz="923925"/>
              <a:t>48</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pPr defTabSz="923925"/>
            <a:fld id="{87E98FC0-9399-495B-9890-9372D42C09BF}" type="slidenum">
              <a:rPr lang="en-US" smtClean="0"/>
              <a:pPr defTabSz="923925"/>
              <a:t>49</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pPr defTabSz="923925"/>
            <a:fld id="{DF15C8F8-886B-4DE9-BC73-B25B7EEA1AC0}" type="slidenum">
              <a:rPr lang="en-US" smtClean="0"/>
              <a:pPr defTabSz="923925"/>
              <a:t>50</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pPr defTabSz="923925"/>
            <a:fld id="{A1A99043-2AAA-427E-A99C-A4A47A026BA8}" type="slidenum">
              <a:rPr lang="en-US" smtClean="0"/>
              <a:pPr defTabSz="923925"/>
              <a:t>51</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pPr defTabSz="923925"/>
            <a:fld id="{C12042CE-D1F7-4333-BFFB-2882A17CA415}" type="slidenum">
              <a:rPr lang="en-US" smtClean="0"/>
              <a:pPr defTabSz="923925"/>
              <a:t>52</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pPr defTabSz="923925"/>
            <a:fld id="{4F0E8A11-31FD-487D-BEF0-4C485C5C59A0}" type="slidenum">
              <a:rPr lang="en-US" smtClean="0"/>
              <a:pPr defTabSz="923925"/>
              <a:t>53</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Rectangle 9"/>
          <p:cNvSpPr>
            <a:spLocks noChangeArrowheads="1"/>
          </p:cNvSpPr>
          <p:nvPr/>
        </p:nvSpPr>
        <p:spPr bwMode="auto">
          <a:xfrm>
            <a:off x="8059738" y="592138"/>
            <a:ext cx="184150" cy="366712"/>
          </a:xfrm>
          <a:prstGeom prst="rect">
            <a:avLst/>
          </a:prstGeom>
          <a:noFill/>
          <a:ln w="9525">
            <a:noFill/>
            <a:miter lim="800000"/>
            <a:headEnd/>
            <a:tailEnd/>
          </a:ln>
          <a:effectLst/>
        </p:spPr>
        <p:txBody>
          <a:bodyPr wrap="none">
            <a:spAutoFit/>
          </a:bodyPr>
          <a:lstStyle/>
          <a:p>
            <a:pPr>
              <a:defRPr/>
            </a:pPr>
            <a:endParaRPr lang="en-US"/>
          </a:p>
        </p:txBody>
      </p:sp>
      <p:pic>
        <p:nvPicPr>
          <p:cNvPr id="5" name="Picture 18"/>
          <p:cNvPicPr>
            <a:picLocks noChangeAspect="1" noChangeArrowheads="1"/>
          </p:cNvPicPr>
          <p:nvPr/>
        </p:nvPicPr>
        <p:blipFill>
          <a:blip r:embed="rId4" cstate="print"/>
          <a:srcRect/>
          <a:stretch>
            <a:fillRect/>
          </a:stretch>
        </p:blipFill>
        <p:spPr bwMode="auto">
          <a:xfrm>
            <a:off x="2476500" y="381000"/>
            <a:ext cx="4191000" cy="876300"/>
          </a:xfrm>
          <a:prstGeom prst="rect">
            <a:avLst/>
          </a:prstGeom>
          <a:noFill/>
          <a:ln w="9525">
            <a:noFill/>
            <a:miter lim="800000"/>
            <a:headEnd/>
            <a:tailEnd/>
          </a:ln>
        </p:spPr>
      </p:pic>
      <p:sp>
        <p:nvSpPr>
          <p:cNvPr id="4098" name="Rectangle 2"/>
          <p:cNvSpPr>
            <a:spLocks noGrp="1" noChangeArrowheads="1"/>
          </p:cNvSpPr>
          <p:nvPr>
            <p:ph type="ctrTitle"/>
          </p:nvPr>
        </p:nvSpPr>
        <p:spPr>
          <a:xfrm>
            <a:off x="685800" y="2438400"/>
            <a:ext cx="7772400" cy="381000"/>
          </a:xfrm>
        </p:spPr>
        <p:txBody>
          <a:bodyPr anchor="ctr"/>
          <a:lstStyle>
            <a:lvl1pPr algn="ctr">
              <a:defRPr sz="500">
                <a:solidFill>
                  <a:srgbClr val="0C0364"/>
                </a:solidFill>
              </a:defRPr>
            </a:lvl1pPr>
          </a:lstStyle>
          <a:p>
            <a:r>
              <a:rPr lang="en-US"/>
              <a:t>Click to edit Master title style</a:t>
            </a:r>
          </a:p>
        </p:txBody>
      </p:sp>
      <p:sp>
        <p:nvSpPr>
          <p:cNvPr id="4099" name="Rectangle 3"/>
          <p:cNvSpPr>
            <a:spLocks noGrp="1" noChangeArrowheads="1"/>
          </p:cNvSpPr>
          <p:nvPr>
            <p:ph type="subTitle" idx="1"/>
          </p:nvPr>
        </p:nvSpPr>
        <p:spPr>
          <a:xfrm>
            <a:off x="685800" y="2895600"/>
            <a:ext cx="7772400" cy="1143000"/>
          </a:xfrm>
        </p:spPr>
        <p:txBody>
          <a:bodyPr/>
          <a:lstStyle>
            <a:lvl1pPr marL="0" indent="0" algn="ctr">
              <a:defRPr b="1">
                <a:solidFill>
                  <a:srgbClr val="0C0364"/>
                </a:solidFill>
              </a:defRPr>
            </a:lvl1pPr>
          </a:lstStyle>
          <a:p>
            <a:r>
              <a:rPr lang="en-US"/>
              <a:t>Click to edit Master subtitle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3581400" y="1485900"/>
            <a:ext cx="24765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210300" y="1485900"/>
            <a:ext cx="24765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76375"/>
            <a:ext cx="2057400" cy="35147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476375"/>
            <a:ext cx="6019800" cy="3514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75"/>
            <a:ext cx="2971800" cy="35052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3581400" y="1485900"/>
            <a:ext cx="24765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210300" y="1485900"/>
            <a:ext cx="24765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75"/>
            <a:ext cx="2971800" cy="3505200"/>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3581400" y="1485900"/>
            <a:ext cx="5105400" cy="3505200"/>
          </a:xfrm>
        </p:spPr>
        <p:txBody>
          <a:bodyPr/>
          <a:lstStyle/>
          <a:p>
            <a:pPr lvl="0"/>
            <a:endParaRPr lang="en-CA"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476375"/>
            <a:ext cx="29718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3581400" y="1485900"/>
            <a:ext cx="51054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2052" name="Picture 7"/>
          <p:cNvPicPr>
            <a:picLocks noChangeAspect="1" noChangeArrowheads="1"/>
          </p:cNvPicPr>
          <p:nvPr/>
        </p:nvPicPr>
        <p:blipFill>
          <a:blip r:embed="rId16" cstate="print"/>
          <a:srcRect/>
          <a:stretch>
            <a:fillRect/>
          </a:stretch>
        </p:blipFill>
        <p:spPr bwMode="auto">
          <a:xfrm>
            <a:off x="515938" y="381000"/>
            <a:ext cx="2760662" cy="6381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85"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 id="2147483884" r:id="rId13"/>
  </p:sldLayoutIdLst>
  <p:txStyles>
    <p:titleStyle>
      <a:lvl1pPr algn="l" rtl="0" eaLnBrk="0" fontAlgn="base" hangingPunct="0">
        <a:lnSpc>
          <a:spcPct val="110000"/>
        </a:lnSpc>
        <a:spcBef>
          <a:spcPct val="0"/>
        </a:spcBef>
        <a:spcAft>
          <a:spcPct val="0"/>
        </a:spcAft>
        <a:defRPr sz="1600" b="1">
          <a:solidFill>
            <a:schemeClr val="tx2"/>
          </a:solidFill>
          <a:latin typeface="+mj-lt"/>
          <a:ea typeface="+mj-ea"/>
          <a:cs typeface="+mj-cs"/>
        </a:defRPr>
      </a:lvl1pPr>
      <a:lvl2pPr algn="l" rtl="0" eaLnBrk="0" fontAlgn="base" hangingPunct="0">
        <a:lnSpc>
          <a:spcPct val="110000"/>
        </a:lnSpc>
        <a:spcBef>
          <a:spcPct val="0"/>
        </a:spcBef>
        <a:spcAft>
          <a:spcPct val="0"/>
        </a:spcAft>
        <a:defRPr sz="1600" b="1">
          <a:solidFill>
            <a:schemeClr val="tx2"/>
          </a:solidFill>
          <a:latin typeface="Verdana" pitchFamily="34" charset="0"/>
        </a:defRPr>
      </a:lvl2pPr>
      <a:lvl3pPr algn="l" rtl="0" eaLnBrk="0" fontAlgn="base" hangingPunct="0">
        <a:lnSpc>
          <a:spcPct val="110000"/>
        </a:lnSpc>
        <a:spcBef>
          <a:spcPct val="0"/>
        </a:spcBef>
        <a:spcAft>
          <a:spcPct val="0"/>
        </a:spcAft>
        <a:defRPr sz="1600" b="1">
          <a:solidFill>
            <a:schemeClr val="tx2"/>
          </a:solidFill>
          <a:latin typeface="Verdana" pitchFamily="34" charset="0"/>
        </a:defRPr>
      </a:lvl3pPr>
      <a:lvl4pPr algn="l" rtl="0" eaLnBrk="0" fontAlgn="base" hangingPunct="0">
        <a:lnSpc>
          <a:spcPct val="110000"/>
        </a:lnSpc>
        <a:spcBef>
          <a:spcPct val="0"/>
        </a:spcBef>
        <a:spcAft>
          <a:spcPct val="0"/>
        </a:spcAft>
        <a:defRPr sz="1600" b="1">
          <a:solidFill>
            <a:schemeClr val="tx2"/>
          </a:solidFill>
          <a:latin typeface="Verdana" pitchFamily="34" charset="0"/>
        </a:defRPr>
      </a:lvl4pPr>
      <a:lvl5pPr algn="l" rtl="0" eaLnBrk="0" fontAlgn="base" hangingPunct="0">
        <a:lnSpc>
          <a:spcPct val="110000"/>
        </a:lnSpc>
        <a:spcBef>
          <a:spcPct val="0"/>
        </a:spcBef>
        <a:spcAft>
          <a:spcPct val="0"/>
        </a:spcAft>
        <a:defRPr sz="1600" b="1">
          <a:solidFill>
            <a:schemeClr val="tx2"/>
          </a:solidFill>
          <a:latin typeface="Verdana" pitchFamily="34" charset="0"/>
        </a:defRPr>
      </a:lvl5pPr>
      <a:lvl6pPr marL="457200" algn="l" rtl="0" fontAlgn="base">
        <a:lnSpc>
          <a:spcPct val="110000"/>
        </a:lnSpc>
        <a:spcBef>
          <a:spcPct val="0"/>
        </a:spcBef>
        <a:spcAft>
          <a:spcPct val="0"/>
        </a:spcAft>
        <a:defRPr sz="1600" b="1">
          <a:solidFill>
            <a:schemeClr val="tx2"/>
          </a:solidFill>
          <a:latin typeface="Verdana" pitchFamily="34" charset="0"/>
        </a:defRPr>
      </a:lvl6pPr>
      <a:lvl7pPr marL="914400" algn="l" rtl="0" fontAlgn="base">
        <a:lnSpc>
          <a:spcPct val="110000"/>
        </a:lnSpc>
        <a:spcBef>
          <a:spcPct val="0"/>
        </a:spcBef>
        <a:spcAft>
          <a:spcPct val="0"/>
        </a:spcAft>
        <a:defRPr sz="1600" b="1">
          <a:solidFill>
            <a:schemeClr val="tx2"/>
          </a:solidFill>
          <a:latin typeface="Verdana" pitchFamily="34" charset="0"/>
        </a:defRPr>
      </a:lvl7pPr>
      <a:lvl8pPr marL="1371600" algn="l" rtl="0" fontAlgn="base">
        <a:lnSpc>
          <a:spcPct val="110000"/>
        </a:lnSpc>
        <a:spcBef>
          <a:spcPct val="0"/>
        </a:spcBef>
        <a:spcAft>
          <a:spcPct val="0"/>
        </a:spcAft>
        <a:defRPr sz="1600" b="1">
          <a:solidFill>
            <a:schemeClr val="tx2"/>
          </a:solidFill>
          <a:latin typeface="Verdana" pitchFamily="34" charset="0"/>
        </a:defRPr>
      </a:lvl8pPr>
      <a:lvl9pPr marL="1828800" algn="l" rtl="0" fontAlgn="base">
        <a:lnSpc>
          <a:spcPct val="110000"/>
        </a:lnSpc>
        <a:spcBef>
          <a:spcPct val="0"/>
        </a:spcBef>
        <a:spcAft>
          <a:spcPct val="0"/>
        </a:spcAft>
        <a:defRPr sz="1600" b="1">
          <a:solidFill>
            <a:schemeClr val="tx2"/>
          </a:solidFill>
          <a:latin typeface="Verdana" pitchFamily="34" charset="0"/>
        </a:defRPr>
      </a:lvl9pPr>
    </p:titleStyle>
    <p:bodyStyle>
      <a:lvl1pPr marL="342900" indent="-342900" algn="l" rtl="0" eaLnBrk="0" fontAlgn="base" hangingPunct="0">
        <a:spcBef>
          <a:spcPct val="20000"/>
        </a:spcBef>
        <a:spcAft>
          <a:spcPct val="0"/>
        </a:spcAft>
        <a:defRPr sz="1600">
          <a:solidFill>
            <a:schemeClr val="tx1"/>
          </a:solidFill>
          <a:latin typeface="+mn-lt"/>
          <a:ea typeface="+mn-ea"/>
          <a:cs typeface="+mn-cs"/>
        </a:defRPr>
      </a:lvl1pPr>
      <a:lvl2pPr marL="742950" indent="-285750" algn="l" rtl="0" eaLnBrk="0" fontAlgn="base" hangingPunct="0">
        <a:spcBef>
          <a:spcPct val="20000"/>
        </a:spcBef>
        <a:spcAft>
          <a:spcPct val="0"/>
        </a:spcAft>
        <a:defRPr sz="2000">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mn-lt"/>
        </a:defRPr>
      </a:lvl4pPr>
      <a:lvl5pPr marL="2057400" indent="-228600" algn="l" rtl="0" eaLnBrk="0" fontAlgn="base" hangingPunct="0">
        <a:spcBef>
          <a:spcPct val="20000"/>
        </a:spcBef>
        <a:spcAft>
          <a:spcPct val="0"/>
        </a:spcAft>
        <a:defRPr sz="1600">
          <a:solidFill>
            <a:schemeClr val="tx1"/>
          </a:solidFill>
          <a:latin typeface="+mn-lt"/>
        </a:defRPr>
      </a:lvl5pPr>
      <a:lvl6pPr marL="2514600" indent="-228600" algn="l" rtl="0" fontAlgn="base">
        <a:spcBef>
          <a:spcPct val="20000"/>
        </a:spcBef>
        <a:spcAft>
          <a:spcPct val="0"/>
        </a:spcAft>
        <a:defRPr sz="1600">
          <a:solidFill>
            <a:schemeClr val="tx1"/>
          </a:solidFill>
          <a:latin typeface="+mn-lt"/>
        </a:defRPr>
      </a:lvl6pPr>
      <a:lvl7pPr marL="2971800" indent="-228600" algn="l" rtl="0" fontAlgn="base">
        <a:spcBef>
          <a:spcPct val="20000"/>
        </a:spcBef>
        <a:spcAft>
          <a:spcPct val="0"/>
        </a:spcAft>
        <a:defRPr sz="1600">
          <a:solidFill>
            <a:schemeClr val="tx1"/>
          </a:solidFill>
          <a:latin typeface="+mn-lt"/>
        </a:defRPr>
      </a:lvl7pPr>
      <a:lvl8pPr marL="3429000" indent="-228600" algn="l" rtl="0" fontAlgn="base">
        <a:spcBef>
          <a:spcPct val="20000"/>
        </a:spcBef>
        <a:spcAft>
          <a:spcPct val="0"/>
        </a:spcAft>
        <a:defRPr sz="1600">
          <a:solidFill>
            <a:schemeClr val="tx1"/>
          </a:solidFill>
          <a:latin typeface="+mn-lt"/>
        </a:defRPr>
      </a:lvl8pPr>
      <a:lvl9pPr marL="3886200" indent="-228600" algn="l" rtl="0" fontAlgn="base">
        <a:spcBef>
          <a:spcPct val="20000"/>
        </a:spcBef>
        <a:spcAft>
          <a:spcPct val="0"/>
        </a:spcAf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15.wmf"/><Relationship Id="rId4" Type="http://schemas.openxmlformats.org/officeDocument/2006/relationships/image" Target="../media/image14.w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trategis.ic.gc.ca/sc_mrksv/cipo/welcome/welcom-e.html"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hyperlink" Target="http://www.delphion.com/" TargetMode="External"/><Relationship Id="rId4" Type="http://schemas.openxmlformats.org/officeDocument/2006/relationships/hyperlink" Target="http://ep.espacenet.com/?locale=EN_ep"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upload.wikimedia.org/wikipedia/commons/b/b7/Brosen_city_bicycle.jpg"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20.jpeg"/><Relationship Id="rId4" Type="http://schemas.openxmlformats.org/officeDocument/2006/relationships/hyperlink" Target="http://upload.wikimedia.org/wikipedia/commons/b/b7/Brosen_city_bicycle.jpg"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6.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676400"/>
            <a:ext cx="7772400" cy="304800"/>
          </a:xfrm>
        </p:spPr>
        <p:txBody>
          <a:bodyPr/>
          <a:lstStyle/>
          <a:p>
            <a:pPr eaLnBrk="1" hangingPunct="1"/>
            <a:r>
              <a:rPr lang="en-US" sz="1000" dirty="0" smtClean="0"/>
              <a:t>3 / 29 / 2011</a:t>
            </a:r>
            <a:br>
              <a:rPr lang="en-US" sz="1000" dirty="0" smtClean="0"/>
            </a:br>
            <a:endParaRPr lang="en-US" sz="1000" dirty="0" smtClean="0">
              <a:solidFill>
                <a:schemeClr val="tx1"/>
              </a:solidFill>
            </a:endParaRPr>
          </a:p>
        </p:txBody>
      </p:sp>
      <p:sp>
        <p:nvSpPr>
          <p:cNvPr id="4099" name="Rectangle 3"/>
          <p:cNvSpPr>
            <a:spLocks noGrp="1" noChangeArrowheads="1"/>
          </p:cNvSpPr>
          <p:nvPr>
            <p:ph type="subTitle" idx="1"/>
          </p:nvPr>
        </p:nvSpPr>
        <p:spPr>
          <a:xfrm>
            <a:off x="685800" y="2057400"/>
            <a:ext cx="7772400" cy="4572000"/>
          </a:xfrm>
        </p:spPr>
        <p:txBody>
          <a:bodyPr/>
          <a:lstStyle/>
          <a:p>
            <a:pPr eaLnBrk="1" hangingPunct="1">
              <a:lnSpc>
                <a:spcPct val="120000"/>
              </a:lnSpc>
            </a:pPr>
            <a:endParaRPr lang="en-US" sz="2000" dirty="0" smtClean="0"/>
          </a:p>
          <a:p>
            <a:pPr eaLnBrk="1" hangingPunct="1">
              <a:spcBef>
                <a:spcPct val="0"/>
              </a:spcBef>
            </a:pPr>
            <a:r>
              <a:rPr lang="en-US" sz="2400" dirty="0" smtClean="0"/>
              <a:t>Identifying and Obtaining Patents for SR&amp;ED Practitioners</a:t>
            </a:r>
            <a:endParaRPr lang="en-US" sz="2000" dirty="0" smtClean="0"/>
          </a:p>
          <a:p>
            <a:pPr eaLnBrk="1" hangingPunct="1">
              <a:lnSpc>
                <a:spcPct val="120000"/>
              </a:lnSpc>
            </a:pPr>
            <a:endParaRPr lang="en-US" sz="1400" dirty="0" smtClean="0"/>
          </a:p>
          <a:p>
            <a:pPr eaLnBrk="1" hangingPunct="1">
              <a:lnSpc>
                <a:spcPct val="190000"/>
              </a:lnSpc>
            </a:pPr>
            <a:endParaRPr lang="en-US" dirty="0" smtClean="0"/>
          </a:p>
          <a:p>
            <a:pPr eaLnBrk="1" hangingPunct="1">
              <a:lnSpc>
                <a:spcPct val="190000"/>
              </a:lnSpc>
            </a:pPr>
            <a:endParaRPr lang="en-US" dirty="0" smtClean="0"/>
          </a:p>
          <a:p>
            <a:pPr eaLnBrk="1" hangingPunct="1">
              <a:lnSpc>
                <a:spcPct val="190000"/>
              </a:lnSpc>
            </a:pPr>
            <a:endParaRPr lang="en-US" dirty="0" smtClean="0"/>
          </a:p>
          <a:p>
            <a:pPr eaLnBrk="1" hangingPunct="1">
              <a:lnSpc>
                <a:spcPct val="190000"/>
              </a:lnSpc>
            </a:pPr>
            <a:r>
              <a:rPr lang="en-US" sz="1000" dirty="0" smtClean="0"/>
              <a:t>BENJAMIN MAK, Associate</a:t>
            </a:r>
          </a:p>
          <a:p>
            <a:pPr eaLnBrk="1" hangingPunct="1">
              <a:lnSpc>
                <a:spcPct val="190000"/>
              </a:lnSpc>
            </a:pPr>
            <a:r>
              <a:rPr lang="en-US" sz="1000" dirty="0" smtClean="0"/>
              <a:t>B.A.Sc. (</a:t>
            </a:r>
            <a:r>
              <a:rPr lang="en-US" sz="1000" dirty="0" err="1" smtClean="0"/>
              <a:t>Eng.Sci</a:t>
            </a:r>
            <a:r>
              <a:rPr lang="en-US" sz="1000" dirty="0" smtClean="0"/>
              <a:t>), LL.B.</a:t>
            </a:r>
            <a:endParaRPr lang="en-US" sz="1200" dirty="0" smtClean="0"/>
          </a:p>
          <a:p>
            <a:pPr eaLnBrk="1" hangingPunct="1"/>
            <a:endParaRPr lang="en-US"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1447800"/>
            <a:ext cx="1905000" cy="3505200"/>
          </a:xfrm>
        </p:spPr>
        <p:txBody>
          <a:bodyPr/>
          <a:lstStyle/>
          <a:p>
            <a:pPr eaLnBrk="1" hangingPunct="1"/>
            <a:r>
              <a:rPr lang="en-US" smtClean="0"/>
              <a:t>Introduction</a:t>
            </a:r>
          </a:p>
        </p:txBody>
      </p:sp>
      <p:sp>
        <p:nvSpPr>
          <p:cNvPr id="23" name="Rectangle 3"/>
          <p:cNvSpPr txBox="1">
            <a:spLocks noChangeArrowheads="1"/>
          </p:cNvSpPr>
          <p:nvPr/>
        </p:nvSpPr>
        <p:spPr bwMode="auto">
          <a:xfrm>
            <a:off x="3048000" y="1371600"/>
            <a:ext cx="4724400" cy="3505200"/>
          </a:xfrm>
          <a:prstGeom prst="rect">
            <a:avLst/>
          </a:prstGeom>
          <a:noFill/>
          <a:ln w="9525">
            <a:noFill/>
            <a:miter lim="800000"/>
            <a:headEnd/>
            <a:tailEnd/>
          </a:ln>
        </p:spPr>
        <p:txBody>
          <a:bodyPr/>
          <a:lstStyle/>
          <a:p>
            <a:pPr marL="609600" indent="-609600">
              <a:spcBef>
                <a:spcPct val="20000"/>
              </a:spcBef>
              <a:defRPr/>
            </a:pPr>
            <a:r>
              <a:rPr lang="en-US" sz="1600" b="1" i="1" kern="0" dirty="0">
                <a:latin typeface="+mn-lt"/>
              </a:rPr>
              <a:t>In the News... (July 1, 2011)</a:t>
            </a:r>
          </a:p>
          <a:p>
            <a:pPr marL="609600" indent="-609600">
              <a:spcBef>
                <a:spcPct val="20000"/>
              </a:spcBef>
              <a:defRPr/>
            </a:pPr>
            <a:r>
              <a:rPr lang="en-US" sz="1600" b="1" i="1" kern="0" dirty="0">
                <a:latin typeface="+mn-lt"/>
              </a:rPr>
              <a:t>Nortel Patent Auction $4.5 Billion</a:t>
            </a:r>
          </a:p>
          <a:p>
            <a:pPr marL="609600" indent="-609600">
              <a:spcBef>
                <a:spcPct val="20000"/>
              </a:spcBef>
              <a:defRPr/>
            </a:pPr>
            <a:endParaRPr lang="en-CA" sz="1400" b="1" dirty="0">
              <a:latin typeface="+mj-lt"/>
            </a:endParaRPr>
          </a:p>
          <a:p>
            <a:pPr marL="609600" indent="-609600">
              <a:spcBef>
                <a:spcPct val="20000"/>
              </a:spcBef>
              <a:buFont typeface="Arial" pitchFamily="34" charset="0"/>
              <a:buChar char="•"/>
              <a:defRPr/>
            </a:pPr>
            <a:r>
              <a:rPr lang="en-CA" sz="1400" b="1" dirty="0">
                <a:latin typeface="+mj-lt"/>
              </a:rPr>
              <a:t>Nortel patent auction goes to Apple/Microsoft/RIM consortium (Divided amongst them)</a:t>
            </a:r>
          </a:p>
          <a:p>
            <a:pPr marL="609600" indent="-609600">
              <a:spcBef>
                <a:spcPct val="20000"/>
              </a:spcBef>
              <a:buFont typeface="Arial" pitchFamily="34" charset="0"/>
              <a:buChar char="•"/>
              <a:defRPr/>
            </a:pPr>
            <a:r>
              <a:rPr lang="en-US" sz="1400" b="1" dirty="0">
                <a:latin typeface="+mj-lt"/>
              </a:rPr>
              <a:t>Sold for $4.5 B (&gt;6000 patents, approx. $750k each)</a:t>
            </a:r>
          </a:p>
          <a:p>
            <a:pPr marL="609600" indent="-609600">
              <a:spcBef>
                <a:spcPct val="20000"/>
              </a:spcBef>
              <a:buFont typeface="Arial" pitchFamily="34" charset="0"/>
              <a:buChar char="•"/>
              <a:defRPr/>
            </a:pPr>
            <a:r>
              <a:rPr lang="en-US" sz="1400" b="1" dirty="0">
                <a:latin typeface="+mj-lt"/>
              </a:rPr>
              <a:t>Initial bid of US$900 million from Google</a:t>
            </a:r>
            <a:endParaRPr lang="en-CA" sz="1400" b="1"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anim calcmode="lin" valueType="num">
                                      <p:cBhvr additive="base">
                                        <p:cTn id="11" dur="500" fill="hold"/>
                                        <p:tgtEl>
                                          <p:spTgt spid="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anim calcmode="lin" valueType="num">
                                      <p:cBhvr additive="base">
                                        <p:cTn id="15" dur="500" fill="hold"/>
                                        <p:tgtEl>
                                          <p:spTgt spid="23">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3">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3">
                                            <p:txEl>
                                              <p:pRg st="4" end="4"/>
                                            </p:txEl>
                                          </p:spTgt>
                                        </p:tgtEl>
                                        <p:attrNameLst>
                                          <p:attrName>style.visibility</p:attrName>
                                        </p:attrNameLst>
                                      </p:cBhvr>
                                      <p:to>
                                        <p:strVal val="visible"/>
                                      </p:to>
                                    </p:set>
                                    <p:anim calcmode="lin" valueType="num">
                                      <p:cBhvr additive="base">
                                        <p:cTn id="19" dur="500" fill="hold"/>
                                        <p:tgtEl>
                                          <p:spTgt spid="23">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3">
                                            <p:txEl>
                                              <p:pRg st="4" end="4"/>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3">
                                            <p:txEl>
                                              <p:pRg st="5" end="5"/>
                                            </p:txEl>
                                          </p:spTgt>
                                        </p:tgtEl>
                                        <p:attrNameLst>
                                          <p:attrName>style.visibility</p:attrName>
                                        </p:attrNameLst>
                                      </p:cBhvr>
                                      <p:to>
                                        <p:strVal val="visible"/>
                                      </p:to>
                                    </p:set>
                                    <p:anim calcmode="lin" valueType="num">
                                      <p:cBhvr additive="base">
                                        <p:cTn id="23" dur="500" fill="hold"/>
                                        <p:tgtEl>
                                          <p:spTgt spid="23">
                                            <p:txEl>
                                              <p:pRg st="5" end="5"/>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1447800"/>
            <a:ext cx="1905000" cy="3505200"/>
          </a:xfrm>
        </p:spPr>
        <p:txBody>
          <a:bodyPr/>
          <a:lstStyle/>
          <a:p>
            <a:pPr eaLnBrk="1" hangingPunct="1"/>
            <a:r>
              <a:rPr lang="en-US" smtClean="0"/>
              <a:t>Introduction</a:t>
            </a:r>
          </a:p>
        </p:txBody>
      </p:sp>
      <p:sp>
        <p:nvSpPr>
          <p:cNvPr id="23" name="Rectangle 3"/>
          <p:cNvSpPr txBox="1">
            <a:spLocks noChangeArrowheads="1"/>
          </p:cNvSpPr>
          <p:nvPr/>
        </p:nvSpPr>
        <p:spPr bwMode="auto">
          <a:xfrm>
            <a:off x="3048000" y="1371600"/>
            <a:ext cx="4724400" cy="3505200"/>
          </a:xfrm>
          <a:prstGeom prst="rect">
            <a:avLst/>
          </a:prstGeom>
          <a:noFill/>
          <a:ln w="9525">
            <a:noFill/>
            <a:miter lim="800000"/>
            <a:headEnd/>
            <a:tailEnd/>
          </a:ln>
        </p:spPr>
        <p:txBody>
          <a:bodyPr/>
          <a:lstStyle/>
          <a:p>
            <a:pPr marL="609600" indent="-609600">
              <a:spcBef>
                <a:spcPct val="20000"/>
              </a:spcBef>
              <a:defRPr/>
            </a:pPr>
            <a:r>
              <a:rPr lang="en-US" sz="1600" b="1" i="1" kern="0" dirty="0">
                <a:latin typeface="+mn-lt"/>
              </a:rPr>
              <a:t>In the News... (August 15, 2011)</a:t>
            </a:r>
            <a:endParaRPr lang="en-US" sz="1600" b="1" kern="0" dirty="0">
              <a:latin typeface="+mn-lt"/>
            </a:endParaRPr>
          </a:p>
          <a:p>
            <a:pPr indent="-609600">
              <a:spcBef>
                <a:spcPct val="20000"/>
              </a:spcBef>
              <a:defRPr/>
            </a:pPr>
            <a:r>
              <a:rPr lang="en-US" sz="1600" b="1" i="1" kern="0" dirty="0">
                <a:latin typeface="+mn-lt"/>
              </a:rPr>
              <a:t>Google Buys Motorola Mobility For $12.5B</a:t>
            </a:r>
          </a:p>
          <a:p>
            <a:pPr indent="-609600">
              <a:spcBef>
                <a:spcPct val="20000"/>
              </a:spcBef>
              <a:defRPr/>
            </a:pPr>
            <a:endParaRPr lang="en-US" sz="1600" b="1" i="1" kern="0" dirty="0">
              <a:latin typeface="+mn-lt"/>
            </a:endParaRPr>
          </a:p>
          <a:p>
            <a:pPr marL="609600" indent="-609600">
              <a:spcBef>
                <a:spcPct val="20000"/>
              </a:spcBef>
              <a:buFont typeface="Arial" pitchFamily="34" charset="0"/>
              <a:buChar char="•"/>
              <a:defRPr/>
            </a:pPr>
            <a:r>
              <a:rPr lang="en-US" sz="1400" b="1" dirty="0">
                <a:latin typeface="+mj-lt"/>
              </a:rPr>
              <a:t>“Our acquisition of Motorola will increase competition by strengthening Google’s patent portfolio, which will enable us to better protect Android from anti-competitive threats from Microsoft, Apple and other companies.”</a:t>
            </a:r>
          </a:p>
          <a:p>
            <a:pPr marL="609600" indent="-609600">
              <a:spcBef>
                <a:spcPct val="20000"/>
              </a:spcBef>
              <a:buFont typeface="Arial" pitchFamily="34" charset="0"/>
              <a:buChar char="•"/>
              <a:defRPr/>
            </a:pPr>
            <a:r>
              <a:rPr lang="en-US" sz="1400" b="1" dirty="0">
                <a:latin typeface="+mj-lt"/>
              </a:rPr>
              <a:t>Posted by Larry Page, CEO Google</a:t>
            </a:r>
            <a:endParaRPr lang="en-CA" sz="1400" b="1"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xEl>
                                              <p:pRg st="3" end="3"/>
                                            </p:txEl>
                                          </p:spTgt>
                                        </p:tgtEl>
                                        <p:attrNameLst>
                                          <p:attrName>style.visibility</p:attrName>
                                        </p:attrNameLst>
                                      </p:cBhvr>
                                      <p:to>
                                        <p:strVal val="visible"/>
                                      </p:to>
                                    </p:set>
                                    <p:anim calcmode="lin" valueType="num">
                                      <p:cBhvr additive="base">
                                        <p:cTn id="11" dur="500" fill="hold"/>
                                        <p:tgtEl>
                                          <p:spTgt spid="23">
                                            <p:txEl>
                                              <p:pRg st="3" end="3"/>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3">
                                            <p:txEl>
                                              <p:pRg st="3" end="3"/>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xEl>
                                              <p:pRg st="4" end="4"/>
                                            </p:txEl>
                                          </p:spTgt>
                                        </p:tgtEl>
                                        <p:attrNameLst>
                                          <p:attrName>style.visibility</p:attrName>
                                        </p:attrNameLst>
                                      </p:cBhvr>
                                      <p:to>
                                        <p:strVal val="visible"/>
                                      </p:to>
                                    </p:set>
                                    <p:anim calcmode="lin" valueType="num">
                                      <p:cBhvr additive="base">
                                        <p:cTn id="15" dur="500" fill="hold"/>
                                        <p:tgtEl>
                                          <p:spTgt spid="23">
                                            <p:txEl>
                                              <p:pRg st="4" end="4"/>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1447800"/>
            <a:ext cx="1905000" cy="3505200"/>
          </a:xfrm>
        </p:spPr>
        <p:txBody>
          <a:bodyPr/>
          <a:lstStyle/>
          <a:p>
            <a:pPr eaLnBrk="1" hangingPunct="1"/>
            <a:r>
              <a:rPr lang="en-US" smtClean="0"/>
              <a:t>Introduction</a:t>
            </a:r>
          </a:p>
        </p:txBody>
      </p:sp>
      <p:sp>
        <p:nvSpPr>
          <p:cNvPr id="23" name="Rectangle 3"/>
          <p:cNvSpPr txBox="1">
            <a:spLocks noChangeArrowheads="1"/>
          </p:cNvSpPr>
          <p:nvPr/>
        </p:nvSpPr>
        <p:spPr bwMode="auto">
          <a:xfrm>
            <a:off x="2362200" y="1371600"/>
            <a:ext cx="6248400" cy="3505200"/>
          </a:xfrm>
          <a:prstGeom prst="rect">
            <a:avLst/>
          </a:prstGeom>
          <a:noFill/>
          <a:ln w="9525">
            <a:noFill/>
            <a:miter lim="800000"/>
            <a:headEnd/>
            <a:tailEnd/>
          </a:ln>
        </p:spPr>
        <p:txBody>
          <a:bodyPr/>
          <a:lstStyle/>
          <a:p>
            <a:pPr marL="609600" indent="-609600">
              <a:spcBef>
                <a:spcPct val="20000"/>
              </a:spcBef>
              <a:defRPr/>
            </a:pPr>
            <a:r>
              <a:rPr lang="en-US" sz="1600" b="1" i="1" kern="0" dirty="0">
                <a:latin typeface="+mn-lt"/>
              </a:rPr>
              <a:t>In the News... (September 16, 2011)</a:t>
            </a:r>
            <a:endParaRPr lang="en-US" sz="1600" b="1" kern="0" dirty="0">
              <a:latin typeface="+mn-lt"/>
            </a:endParaRPr>
          </a:p>
          <a:p>
            <a:pPr indent="-609600">
              <a:spcBef>
                <a:spcPct val="20000"/>
              </a:spcBef>
              <a:defRPr/>
            </a:pPr>
            <a:r>
              <a:rPr lang="en-US" sz="1600" b="1" i="1" kern="0" dirty="0">
                <a:latin typeface="+mn-lt"/>
              </a:rPr>
              <a:t>Pres. Obama signs Leahy-Smith America Invents Act</a:t>
            </a:r>
          </a:p>
          <a:p>
            <a:pPr marL="609600" indent="-609600">
              <a:spcBef>
                <a:spcPct val="20000"/>
              </a:spcBef>
              <a:buFont typeface="Arial" pitchFamily="34" charset="0"/>
              <a:buChar char="•"/>
              <a:defRPr/>
            </a:pPr>
            <a:r>
              <a:rPr lang="en-US" sz="1400" dirty="0">
                <a:latin typeface="+mj-lt"/>
              </a:rPr>
              <a:t>15% increase in fees (immediately)</a:t>
            </a:r>
          </a:p>
          <a:p>
            <a:pPr marL="609600" indent="-609600">
              <a:spcBef>
                <a:spcPct val="20000"/>
              </a:spcBef>
              <a:buFont typeface="Arial" pitchFamily="34" charset="0"/>
              <a:buChar char="•"/>
              <a:defRPr/>
            </a:pPr>
            <a:r>
              <a:rPr lang="en-US" sz="1400" dirty="0">
                <a:latin typeface="+mj-lt"/>
              </a:rPr>
              <a:t>Eliminates most false marking lawsuits with exceptions</a:t>
            </a:r>
          </a:p>
          <a:p>
            <a:pPr marL="609600" indent="-609600">
              <a:spcBef>
                <a:spcPct val="20000"/>
              </a:spcBef>
              <a:buFont typeface="Arial" pitchFamily="34" charset="0"/>
              <a:buChar char="•"/>
              <a:defRPr/>
            </a:pPr>
            <a:r>
              <a:rPr lang="en-US" sz="1400" dirty="0">
                <a:latin typeface="+mj-lt"/>
              </a:rPr>
              <a:t>Post-grant review proceedings before the U.S. Patent and Trademark Office (after September 16, 2012) </a:t>
            </a:r>
          </a:p>
          <a:p>
            <a:pPr marL="609600" indent="-609600">
              <a:spcBef>
                <a:spcPct val="20000"/>
              </a:spcBef>
              <a:buFont typeface="Arial" pitchFamily="34" charset="0"/>
              <a:buChar char="•"/>
              <a:defRPr/>
            </a:pPr>
            <a:r>
              <a:rPr lang="en-US" sz="1400" dirty="0">
                <a:latin typeface="+mj-lt"/>
              </a:rPr>
              <a:t>Change to a first inventor to file system (after March 16, 2013)</a:t>
            </a:r>
            <a:endParaRPr lang="en-CA" sz="1400" dirty="0">
              <a:latin typeface="+mj-lt"/>
            </a:endParaRPr>
          </a:p>
        </p:txBody>
      </p:sp>
      <p:pic>
        <p:nvPicPr>
          <p:cNvPr id="6148" name="Picture 5" descr="President Barack Obama signs the America Invents Act September 16, 2011, at Thomas Jefferson High School for Science and Technology in Alexandria, Va."/>
          <p:cNvPicPr>
            <a:picLocks noChangeAspect="1" noChangeArrowheads="1"/>
          </p:cNvPicPr>
          <p:nvPr/>
        </p:nvPicPr>
        <p:blipFill>
          <a:blip r:embed="rId3" cstate="print"/>
          <a:srcRect/>
          <a:stretch>
            <a:fillRect/>
          </a:stretch>
        </p:blipFill>
        <p:spPr bwMode="auto">
          <a:xfrm>
            <a:off x="2997200" y="3962400"/>
            <a:ext cx="4470400" cy="2514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447800"/>
            <a:ext cx="1905000" cy="3505200"/>
          </a:xfrm>
        </p:spPr>
        <p:txBody>
          <a:bodyPr/>
          <a:lstStyle/>
          <a:p>
            <a:pPr eaLnBrk="1" hangingPunct="1"/>
            <a:r>
              <a:rPr lang="en-US" dirty="0" smtClean="0"/>
              <a:t>Introduction</a:t>
            </a:r>
          </a:p>
        </p:txBody>
      </p:sp>
      <p:sp>
        <p:nvSpPr>
          <p:cNvPr id="23" name="Rectangle 3"/>
          <p:cNvSpPr txBox="1">
            <a:spLocks noChangeArrowheads="1"/>
          </p:cNvSpPr>
          <p:nvPr/>
        </p:nvSpPr>
        <p:spPr bwMode="auto">
          <a:xfrm>
            <a:off x="3048000" y="1371600"/>
            <a:ext cx="4724400" cy="3505200"/>
          </a:xfrm>
          <a:prstGeom prst="rect">
            <a:avLst/>
          </a:prstGeom>
          <a:noFill/>
          <a:ln w="9525">
            <a:noFill/>
            <a:miter lim="800000"/>
            <a:headEnd/>
            <a:tailEnd/>
          </a:ln>
        </p:spPr>
        <p:txBody>
          <a:bodyPr/>
          <a:lstStyle/>
          <a:p>
            <a:pPr marL="609600" indent="-609600">
              <a:spcBef>
                <a:spcPct val="20000"/>
              </a:spcBef>
              <a:defRPr/>
            </a:pPr>
            <a:r>
              <a:rPr lang="en-US" sz="1600" b="1" i="1" kern="0" dirty="0">
                <a:latin typeface="+mn-lt"/>
              </a:rPr>
              <a:t>In the News... </a:t>
            </a:r>
            <a:endParaRPr lang="en-US" sz="1600" b="1" kern="0" dirty="0">
              <a:latin typeface="+mn-lt"/>
            </a:endParaRPr>
          </a:p>
          <a:p>
            <a:pPr indent="-609600">
              <a:spcBef>
                <a:spcPct val="20000"/>
              </a:spcBef>
              <a:defRPr/>
            </a:pPr>
            <a:r>
              <a:rPr lang="en-US" sz="1600" b="1" i="1" kern="0" dirty="0">
                <a:latin typeface="+mn-lt"/>
              </a:rPr>
              <a:t>Steve Jobs </a:t>
            </a:r>
          </a:p>
          <a:p>
            <a:pPr indent="-609600">
              <a:spcBef>
                <a:spcPct val="20000"/>
              </a:spcBef>
              <a:defRPr/>
            </a:pPr>
            <a:r>
              <a:rPr lang="en-US" sz="1600" b="1" i="1" kern="0" dirty="0">
                <a:latin typeface="+mn-lt"/>
              </a:rPr>
              <a:t>(February 24, 1955 – October 5, 2011)</a:t>
            </a:r>
          </a:p>
          <a:p>
            <a:pPr marL="609600" indent="-609600">
              <a:spcBef>
                <a:spcPct val="20000"/>
              </a:spcBef>
              <a:buFont typeface="Arial" pitchFamily="34" charset="0"/>
              <a:buChar char="•"/>
              <a:defRPr/>
            </a:pPr>
            <a:r>
              <a:rPr lang="en-US" sz="1400" b="1" dirty="0">
                <a:latin typeface="+mj-lt"/>
              </a:rPr>
              <a:t>Steve Jobs, Apple, named as inventor on ~300 patents</a:t>
            </a:r>
          </a:p>
          <a:p>
            <a:pPr marL="609600" indent="-609600">
              <a:spcBef>
                <a:spcPct val="20000"/>
              </a:spcBef>
              <a:buFont typeface="Arial" pitchFamily="34" charset="0"/>
              <a:buChar char="•"/>
              <a:defRPr/>
            </a:pPr>
            <a:r>
              <a:rPr lang="en-US" sz="1400" b="1" dirty="0">
                <a:latin typeface="+mj-lt"/>
              </a:rPr>
              <a:t>Bill Gates, Microsoft (9 Patents)</a:t>
            </a:r>
          </a:p>
          <a:p>
            <a:pPr marL="609600" indent="-609600">
              <a:spcBef>
                <a:spcPct val="20000"/>
              </a:spcBef>
              <a:buFont typeface="Arial" pitchFamily="34" charset="0"/>
              <a:buChar char="•"/>
              <a:defRPr/>
            </a:pPr>
            <a:r>
              <a:rPr lang="en-US" sz="1400" b="1" dirty="0">
                <a:latin typeface="+mj-lt"/>
              </a:rPr>
              <a:t>Larry Page and Sergey </a:t>
            </a:r>
            <a:r>
              <a:rPr lang="en-US" sz="1400" b="1" dirty="0" err="1">
                <a:latin typeface="+mj-lt"/>
              </a:rPr>
              <a:t>Brin</a:t>
            </a:r>
            <a:r>
              <a:rPr lang="en-US" sz="1400" b="1" dirty="0">
                <a:latin typeface="+mj-lt"/>
              </a:rPr>
              <a:t>, Google (1-2 dozen patents)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anim calcmode="lin" valueType="num">
                                      <p:cBhvr additive="base">
                                        <p:cTn id="11" dur="500" fill="hold"/>
                                        <p:tgtEl>
                                          <p:spTgt spid="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anim calcmode="lin" valueType="num">
                                      <p:cBhvr additive="base">
                                        <p:cTn id="15" dur="500" fill="hold"/>
                                        <p:tgtEl>
                                          <p:spTgt spid="2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3">
                                            <p:txEl>
                                              <p:pRg st="3" end="3"/>
                                            </p:txEl>
                                          </p:spTgt>
                                        </p:tgtEl>
                                        <p:attrNameLst>
                                          <p:attrName>style.visibility</p:attrName>
                                        </p:attrNameLst>
                                      </p:cBhvr>
                                      <p:to>
                                        <p:strVal val="visible"/>
                                      </p:to>
                                    </p:set>
                                    <p:anim calcmode="lin" valueType="num">
                                      <p:cBhvr additive="base">
                                        <p:cTn id="19" dur="500" fill="hold"/>
                                        <p:tgtEl>
                                          <p:spTgt spid="2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3">
                                            <p:txEl>
                                              <p:pRg st="4" end="4"/>
                                            </p:txEl>
                                          </p:spTgt>
                                        </p:tgtEl>
                                        <p:attrNameLst>
                                          <p:attrName>style.visibility</p:attrName>
                                        </p:attrNameLst>
                                      </p:cBhvr>
                                      <p:to>
                                        <p:strVal val="visible"/>
                                      </p:to>
                                    </p:set>
                                    <p:anim calcmode="lin" valueType="num">
                                      <p:cBhvr additive="base">
                                        <p:cTn id="23" dur="500" fill="hold"/>
                                        <p:tgtEl>
                                          <p:spTgt spid="23">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476375"/>
            <a:ext cx="1905000" cy="3505200"/>
          </a:xfrm>
        </p:spPr>
        <p:txBody>
          <a:bodyPr/>
          <a:lstStyle/>
          <a:p>
            <a:pPr eaLnBrk="1" hangingPunct="1"/>
            <a:r>
              <a:rPr lang="en-US" smtClean="0"/>
              <a:t>Introduction</a:t>
            </a:r>
          </a:p>
        </p:txBody>
      </p:sp>
      <p:grpSp>
        <p:nvGrpSpPr>
          <p:cNvPr id="7171" name="Group 7"/>
          <p:cNvGrpSpPr>
            <a:grpSpLocks noChangeAspect="1"/>
          </p:cNvGrpSpPr>
          <p:nvPr/>
        </p:nvGrpSpPr>
        <p:grpSpPr bwMode="auto">
          <a:xfrm>
            <a:off x="1447800" y="2286000"/>
            <a:ext cx="6324600" cy="2971800"/>
            <a:chOff x="1320" y="9720"/>
            <a:chExt cx="9960" cy="4680"/>
          </a:xfrm>
        </p:grpSpPr>
        <p:sp>
          <p:nvSpPr>
            <p:cNvPr id="7173" name="AutoShape 8"/>
            <p:cNvSpPr>
              <a:spLocks noChangeAspect="1" noChangeArrowheads="1"/>
            </p:cNvSpPr>
            <p:nvPr/>
          </p:nvSpPr>
          <p:spPr bwMode="auto">
            <a:xfrm>
              <a:off x="1320" y="9720"/>
              <a:ext cx="9960" cy="4680"/>
            </a:xfrm>
            <a:prstGeom prst="rect">
              <a:avLst/>
            </a:prstGeom>
            <a:noFill/>
            <a:ln w="9525">
              <a:noFill/>
              <a:miter lim="800000"/>
              <a:headEnd/>
              <a:tailEnd/>
            </a:ln>
          </p:spPr>
          <p:txBody>
            <a:bodyPr/>
            <a:lstStyle/>
            <a:p>
              <a:endParaRPr lang="en-CA"/>
            </a:p>
          </p:txBody>
        </p:sp>
        <p:sp>
          <p:nvSpPr>
            <p:cNvPr id="7174" name="AutoShape 9"/>
            <p:cNvSpPr>
              <a:spLocks noChangeArrowheads="1"/>
            </p:cNvSpPr>
            <p:nvPr/>
          </p:nvSpPr>
          <p:spPr bwMode="auto">
            <a:xfrm rot="903704">
              <a:off x="3839" y="10439"/>
              <a:ext cx="4920" cy="3241"/>
            </a:xfrm>
            <a:prstGeom prst="irregularSeal2">
              <a:avLst/>
            </a:prstGeom>
            <a:solidFill>
              <a:srgbClr val="FFFF00"/>
            </a:solidFill>
            <a:ln w="19050">
              <a:solidFill>
                <a:srgbClr val="000000"/>
              </a:solidFill>
              <a:miter lim="800000"/>
              <a:headEnd/>
              <a:tailEnd/>
            </a:ln>
          </p:spPr>
          <p:txBody>
            <a:bodyPr/>
            <a:lstStyle/>
            <a:p>
              <a:pPr algn="ctr"/>
              <a:endParaRPr lang="en-US" sz="1400" b="1"/>
            </a:p>
            <a:p>
              <a:pPr algn="ctr"/>
              <a:r>
                <a:rPr lang="en-US" sz="1200" b="1"/>
                <a:t>INTELLECTUAL PROPERTY</a:t>
              </a:r>
              <a:endParaRPr lang="en-US"/>
            </a:p>
          </p:txBody>
        </p:sp>
        <p:sp>
          <p:nvSpPr>
            <p:cNvPr id="7175" name="AutoShape 10"/>
            <p:cNvSpPr>
              <a:spLocks noChangeArrowheads="1"/>
            </p:cNvSpPr>
            <p:nvPr/>
          </p:nvSpPr>
          <p:spPr bwMode="auto">
            <a:xfrm rot="-8336527">
              <a:off x="3240" y="11064"/>
              <a:ext cx="153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385 h 21600"/>
                <a:gd name="T14" fmla="*/ 18902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7176" name="AutoShape 11"/>
            <p:cNvSpPr>
              <a:spLocks noChangeArrowheads="1"/>
            </p:cNvSpPr>
            <p:nvPr/>
          </p:nvSpPr>
          <p:spPr bwMode="auto">
            <a:xfrm rot="8464142">
              <a:off x="3503" y="12960"/>
              <a:ext cx="153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385 h 21600"/>
                <a:gd name="T14" fmla="*/ 18902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7177" name="AutoShape 12"/>
            <p:cNvSpPr>
              <a:spLocks noChangeArrowheads="1"/>
            </p:cNvSpPr>
            <p:nvPr/>
          </p:nvSpPr>
          <p:spPr bwMode="auto">
            <a:xfrm rot="-5167874">
              <a:off x="5730" y="10529"/>
              <a:ext cx="900"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4 w 21600"/>
                <a:gd name="T13" fmla="*/ 5385 h 21600"/>
                <a:gd name="T14" fmla="*/ 18888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7178" name="AutoShape 13"/>
            <p:cNvSpPr>
              <a:spLocks noChangeArrowheads="1"/>
            </p:cNvSpPr>
            <p:nvPr/>
          </p:nvSpPr>
          <p:spPr bwMode="auto">
            <a:xfrm rot="-2665389">
              <a:off x="7103" y="10979"/>
              <a:ext cx="153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385 h 21600"/>
                <a:gd name="T14" fmla="*/ 18902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7179" name="AutoShape 14"/>
            <p:cNvSpPr>
              <a:spLocks noChangeArrowheads="1"/>
            </p:cNvSpPr>
            <p:nvPr/>
          </p:nvSpPr>
          <p:spPr bwMode="auto">
            <a:xfrm rot="2104379">
              <a:off x="7440" y="13056"/>
              <a:ext cx="153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385 h 21600"/>
                <a:gd name="T14" fmla="*/ 18902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7180" name="WordArt 15"/>
            <p:cNvSpPr>
              <a:spLocks noChangeArrowheads="1" noChangeShapeType="1" noTextEdit="1"/>
            </p:cNvSpPr>
            <p:nvPr/>
          </p:nvSpPr>
          <p:spPr bwMode="auto">
            <a:xfrm>
              <a:off x="2520" y="13644"/>
              <a:ext cx="1680" cy="360"/>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Trade Secrets</a:t>
              </a:r>
            </a:p>
          </p:txBody>
        </p:sp>
        <p:sp>
          <p:nvSpPr>
            <p:cNvPr id="7181" name="WordArt 16"/>
            <p:cNvSpPr>
              <a:spLocks noChangeArrowheads="1" noChangeShapeType="1" noTextEdit="1"/>
            </p:cNvSpPr>
            <p:nvPr/>
          </p:nvSpPr>
          <p:spPr bwMode="auto">
            <a:xfrm>
              <a:off x="7860" y="10155"/>
              <a:ext cx="1680" cy="405"/>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Copyright</a:t>
              </a:r>
            </a:p>
          </p:txBody>
        </p:sp>
        <p:sp>
          <p:nvSpPr>
            <p:cNvPr id="7182" name="WordArt 17"/>
            <p:cNvSpPr>
              <a:spLocks noChangeArrowheads="1" noChangeShapeType="1" noTextEdit="1"/>
            </p:cNvSpPr>
            <p:nvPr/>
          </p:nvSpPr>
          <p:spPr bwMode="auto">
            <a:xfrm>
              <a:off x="5400" y="9975"/>
              <a:ext cx="1560" cy="225"/>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Patents</a:t>
              </a:r>
            </a:p>
          </p:txBody>
        </p:sp>
        <p:sp>
          <p:nvSpPr>
            <p:cNvPr id="7183" name="WordArt 18"/>
            <p:cNvSpPr>
              <a:spLocks noChangeArrowheads="1" noChangeShapeType="1" noTextEdit="1"/>
            </p:cNvSpPr>
            <p:nvPr/>
          </p:nvSpPr>
          <p:spPr bwMode="auto">
            <a:xfrm>
              <a:off x="2280" y="10479"/>
              <a:ext cx="1560" cy="225"/>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Trademark</a:t>
              </a:r>
            </a:p>
          </p:txBody>
        </p:sp>
        <p:sp>
          <p:nvSpPr>
            <p:cNvPr id="7184" name="WordArt 19"/>
            <p:cNvSpPr>
              <a:spLocks noChangeArrowheads="1" noChangeShapeType="1" noTextEdit="1"/>
            </p:cNvSpPr>
            <p:nvPr/>
          </p:nvSpPr>
          <p:spPr bwMode="auto">
            <a:xfrm>
              <a:off x="7440" y="13680"/>
              <a:ext cx="3480" cy="360"/>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Confidential Information</a:t>
              </a:r>
            </a:p>
          </p:txBody>
        </p:sp>
        <p:sp>
          <p:nvSpPr>
            <p:cNvPr id="7185" name="AutoShape 20"/>
            <p:cNvSpPr>
              <a:spLocks noChangeArrowheads="1"/>
            </p:cNvSpPr>
            <p:nvPr/>
          </p:nvSpPr>
          <p:spPr bwMode="auto">
            <a:xfrm rot="10800000">
              <a:off x="3383" y="11963"/>
              <a:ext cx="105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2 w 21600"/>
                <a:gd name="T13" fmla="*/ 5385 h 21600"/>
                <a:gd name="T14" fmla="*/ 18903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7186" name="WordArt 21"/>
            <p:cNvSpPr>
              <a:spLocks noChangeArrowheads="1" noChangeShapeType="1" noTextEdit="1"/>
            </p:cNvSpPr>
            <p:nvPr/>
          </p:nvSpPr>
          <p:spPr bwMode="auto">
            <a:xfrm>
              <a:off x="1440" y="11964"/>
              <a:ext cx="1883" cy="359"/>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IC Topography</a:t>
              </a:r>
            </a:p>
          </p:txBody>
        </p:sp>
        <p:sp>
          <p:nvSpPr>
            <p:cNvPr id="7187" name="AutoShape 22"/>
            <p:cNvSpPr>
              <a:spLocks noChangeArrowheads="1"/>
            </p:cNvSpPr>
            <p:nvPr/>
          </p:nvSpPr>
          <p:spPr bwMode="auto">
            <a:xfrm>
              <a:off x="8040" y="11903"/>
              <a:ext cx="960"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385 h 21600"/>
                <a:gd name="T14" fmla="*/ 18900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7188" name="WordArt 23"/>
            <p:cNvSpPr>
              <a:spLocks noChangeArrowheads="1" noChangeShapeType="1" noTextEdit="1"/>
            </p:cNvSpPr>
            <p:nvPr/>
          </p:nvSpPr>
          <p:spPr bwMode="auto">
            <a:xfrm>
              <a:off x="9075" y="11919"/>
              <a:ext cx="2040" cy="360"/>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Design Patents</a:t>
              </a:r>
            </a:p>
          </p:txBody>
        </p:sp>
        <p:sp>
          <p:nvSpPr>
            <p:cNvPr id="7189" name="AutoShape 24"/>
            <p:cNvSpPr>
              <a:spLocks noChangeArrowheads="1"/>
            </p:cNvSpPr>
            <p:nvPr/>
          </p:nvSpPr>
          <p:spPr bwMode="auto">
            <a:xfrm rot="5400000">
              <a:off x="5829" y="13149"/>
              <a:ext cx="701"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9 w 21600"/>
                <a:gd name="T13" fmla="*/ 5385 h 21600"/>
                <a:gd name="T14" fmla="*/ 18888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7190" name="WordArt 25"/>
            <p:cNvSpPr>
              <a:spLocks noChangeArrowheads="1" noChangeShapeType="1" noTextEdit="1"/>
            </p:cNvSpPr>
            <p:nvPr/>
          </p:nvSpPr>
          <p:spPr bwMode="auto">
            <a:xfrm>
              <a:off x="5160" y="13680"/>
              <a:ext cx="1680" cy="360"/>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Trade Dress</a:t>
              </a:r>
            </a:p>
          </p:txBody>
        </p:sp>
      </p:grpSp>
      <p:sp>
        <p:nvSpPr>
          <p:cNvPr id="7172" name="Oval 27"/>
          <p:cNvSpPr>
            <a:spLocks noChangeArrowheads="1"/>
          </p:cNvSpPr>
          <p:nvPr/>
        </p:nvSpPr>
        <p:spPr bwMode="auto">
          <a:xfrm>
            <a:off x="3505200" y="2209800"/>
            <a:ext cx="2057400" cy="609600"/>
          </a:xfrm>
          <a:prstGeom prst="ellipse">
            <a:avLst/>
          </a:prstGeom>
          <a:noFill/>
          <a:ln w="12700">
            <a:solidFill>
              <a:schemeClr val="tx1"/>
            </a:solidFill>
            <a:round/>
            <a:headEnd/>
            <a:tailEnd/>
          </a:ln>
        </p:spPr>
        <p:txBody>
          <a:bodyPr wrap="none" anchor="ctr"/>
          <a:lstStyle/>
          <a:p>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egway"/>
          <p:cNvPicPr>
            <a:picLocks noChangeAspect="1" noChangeArrowheads="1"/>
          </p:cNvPicPr>
          <p:nvPr/>
        </p:nvPicPr>
        <p:blipFill>
          <a:blip r:embed="rId3" cstate="print"/>
          <a:srcRect/>
          <a:stretch>
            <a:fillRect/>
          </a:stretch>
        </p:blipFill>
        <p:spPr bwMode="auto">
          <a:xfrm>
            <a:off x="609600" y="2590800"/>
            <a:ext cx="2767013" cy="4081463"/>
          </a:xfrm>
          <a:prstGeom prst="rect">
            <a:avLst/>
          </a:prstGeom>
          <a:noFill/>
          <a:ln w="9525">
            <a:noFill/>
            <a:miter lim="800000"/>
            <a:headEnd/>
            <a:tailEnd/>
          </a:ln>
        </p:spPr>
      </p:pic>
      <p:sp>
        <p:nvSpPr>
          <p:cNvPr id="8195" name="Rectangle 3"/>
          <p:cNvSpPr>
            <a:spLocks noGrp="1" noChangeArrowheads="1"/>
          </p:cNvSpPr>
          <p:nvPr>
            <p:ph type="title"/>
          </p:nvPr>
        </p:nvSpPr>
        <p:spPr>
          <a:xfrm>
            <a:off x="457200" y="1476375"/>
            <a:ext cx="1905000" cy="3505200"/>
          </a:xfrm>
        </p:spPr>
        <p:txBody>
          <a:bodyPr/>
          <a:lstStyle/>
          <a:p>
            <a:pPr eaLnBrk="1" hangingPunct="1"/>
            <a:r>
              <a:rPr lang="en-US" smtClean="0"/>
              <a:t>Introduction</a:t>
            </a:r>
          </a:p>
        </p:txBody>
      </p:sp>
      <p:grpSp>
        <p:nvGrpSpPr>
          <p:cNvPr id="8196" name="Group 4"/>
          <p:cNvGrpSpPr>
            <a:grpSpLocks noChangeAspect="1"/>
          </p:cNvGrpSpPr>
          <p:nvPr/>
        </p:nvGrpSpPr>
        <p:grpSpPr bwMode="auto">
          <a:xfrm>
            <a:off x="2133600" y="914400"/>
            <a:ext cx="6324600" cy="2971800"/>
            <a:chOff x="1320" y="9720"/>
            <a:chExt cx="9960" cy="4680"/>
          </a:xfrm>
        </p:grpSpPr>
        <p:sp>
          <p:nvSpPr>
            <p:cNvPr id="8199" name="AutoShape 5"/>
            <p:cNvSpPr>
              <a:spLocks noChangeAspect="1" noChangeArrowheads="1"/>
            </p:cNvSpPr>
            <p:nvPr/>
          </p:nvSpPr>
          <p:spPr bwMode="auto">
            <a:xfrm>
              <a:off x="1320" y="9720"/>
              <a:ext cx="9960" cy="4680"/>
            </a:xfrm>
            <a:prstGeom prst="rect">
              <a:avLst/>
            </a:prstGeom>
            <a:noFill/>
            <a:ln w="9525">
              <a:noFill/>
              <a:miter lim="800000"/>
              <a:headEnd/>
              <a:tailEnd/>
            </a:ln>
          </p:spPr>
          <p:txBody>
            <a:bodyPr/>
            <a:lstStyle/>
            <a:p>
              <a:endParaRPr lang="en-CA"/>
            </a:p>
          </p:txBody>
        </p:sp>
        <p:sp>
          <p:nvSpPr>
            <p:cNvPr id="8200" name="AutoShape 6"/>
            <p:cNvSpPr>
              <a:spLocks noChangeArrowheads="1"/>
            </p:cNvSpPr>
            <p:nvPr/>
          </p:nvSpPr>
          <p:spPr bwMode="auto">
            <a:xfrm rot="903704">
              <a:off x="3839" y="10439"/>
              <a:ext cx="4920" cy="3241"/>
            </a:xfrm>
            <a:prstGeom prst="irregularSeal2">
              <a:avLst/>
            </a:prstGeom>
            <a:solidFill>
              <a:srgbClr val="FFFF00"/>
            </a:solidFill>
            <a:ln w="19050">
              <a:solidFill>
                <a:srgbClr val="000000"/>
              </a:solidFill>
              <a:miter lim="800000"/>
              <a:headEnd/>
              <a:tailEnd/>
            </a:ln>
          </p:spPr>
          <p:txBody>
            <a:bodyPr/>
            <a:lstStyle/>
            <a:p>
              <a:pPr algn="ctr"/>
              <a:endParaRPr lang="en-US" sz="1400" b="1"/>
            </a:p>
            <a:p>
              <a:pPr algn="ctr"/>
              <a:r>
                <a:rPr lang="en-US" sz="1200" b="1"/>
                <a:t>INTELLECTUAL PROPERTY</a:t>
              </a:r>
              <a:endParaRPr lang="en-US"/>
            </a:p>
          </p:txBody>
        </p:sp>
        <p:sp>
          <p:nvSpPr>
            <p:cNvPr id="8201" name="AutoShape 7"/>
            <p:cNvSpPr>
              <a:spLocks noChangeArrowheads="1"/>
            </p:cNvSpPr>
            <p:nvPr/>
          </p:nvSpPr>
          <p:spPr bwMode="auto">
            <a:xfrm rot="-8336527">
              <a:off x="3240" y="11064"/>
              <a:ext cx="153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385 h 21600"/>
                <a:gd name="T14" fmla="*/ 18902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8202" name="AutoShape 8"/>
            <p:cNvSpPr>
              <a:spLocks noChangeArrowheads="1"/>
            </p:cNvSpPr>
            <p:nvPr/>
          </p:nvSpPr>
          <p:spPr bwMode="auto">
            <a:xfrm rot="8464142">
              <a:off x="3503" y="12960"/>
              <a:ext cx="153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385 h 21600"/>
                <a:gd name="T14" fmla="*/ 18902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8203" name="AutoShape 9"/>
            <p:cNvSpPr>
              <a:spLocks noChangeArrowheads="1"/>
            </p:cNvSpPr>
            <p:nvPr/>
          </p:nvSpPr>
          <p:spPr bwMode="auto">
            <a:xfrm rot="-5167874">
              <a:off x="5730" y="10529"/>
              <a:ext cx="900"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4 w 21600"/>
                <a:gd name="T13" fmla="*/ 5385 h 21600"/>
                <a:gd name="T14" fmla="*/ 18888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8204" name="AutoShape 10"/>
            <p:cNvSpPr>
              <a:spLocks noChangeArrowheads="1"/>
            </p:cNvSpPr>
            <p:nvPr/>
          </p:nvSpPr>
          <p:spPr bwMode="auto">
            <a:xfrm rot="-2665389">
              <a:off x="7103" y="10979"/>
              <a:ext cx="153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385 h 21600"/>
                <a:gd name="T14" fmla="*/ 18902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8205" name="AutoShape 11"/>
            <p:cNvSpPr>
              <a:spLocks noChangeArrowheads="1"/>
            </p:cNvSpPr>
            <p:nvPr/>
          </p:nvSpPr>
          <p:spPr bwMode="auto">
            <a:xfrm rot="2104379">
              <a:off x="7440" y="13056"/>
              <a:ext cx="153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3 w 21600"/>
                <a:gd name="T13" fmla="*/ 5385 h 21600"/>
                <a:gd name="T14" fmla="*/ 18902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8206" name="WordArt 12"/>
            <p:cNvSpPr>
              <a:spLocks noChangeArrowheads="1" noChangeShapeType="1" noTextEdit="1"/>
            </p:cNvSpPr>
            <p:nvPr/>
          </p:nvSpPr>
          <p:spPr bwMode="auto">
            <a:xfrm>
              <a:off x="2520" y="13644"/>
              <a:ext cx="1680" cy="360"/>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Trade Secrets</a:t>
              </a:r>
            </a:p>
          </p:txBody>
        </p:sp>
        <p:sp>
          <p:nvSpPr>
            <p:cNvPr id="8207" name="WordArt 13"/>
            <p:cNvSpPr>
              <a:spLocks noChangeArrowheads="1" noChangeShapeType="1" noTextEdit="1"/>
            </p:cNvSpPr>
            <p:nvPr/>
          </p:nvSpPr>
          <p:spPr bwMode="auto">
            <a:xfrm>
              <a:off x="7860" y="10155"/>
              <a:ext cx="1680" cy="405"/>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Copyright</a:t>
              </a:r>
            </a:p>
          </p:txBody>
        </p:sp>
        <p:sp>
          <p:nvSpPr>
            <p:cNvPr id="8208" name="WordArt 14"/>
            <p:cNvSpPr>
              <a:spLocks noChangeArrowheads="1" noChangeShapeType="1" noTextEdit="1"/>
            </p:cNvSpPr>
            <p:nvPr/>
          </p:nvSpPr>
          <p:spPr bwMode="auto">
            <a:xfrm>
              <a:off x="5400" y="9975"/>
              <a:ext cx="1560" cy="225"/>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Patents</a:t>
              </a:r>
            </a:p>
          </p:txBody>
        </p:sp>
        <p:sp>
          <p:nvSpPr>
            <p:cNvPr id="8209" name="WordArt 15"/>
            <p:cNvSpPr>
              <a:spLocks noChangeArrowheads="1" noChangeShapeType="1" noTextEdit="1"/>
            </p:cNvSpPr>
            <p:nvPr/>
          </p:nvSpPr>
          <p:spPr bwMode="auto">
            <a:xfrm>
              <a:off x="2280" y="10479"/>
              <a:ext cx="1560" cy="225"/>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Trademark</a:t>
              </a:r>
            </a:p>
          </p:txBody>
        </p:sp>
        <p:sp>
          <p:nvSpPr>
            <p:cNvPr id="8210" name="WordArt 16"/>
            <p:cNvSpPr>
              <a:spLocks noChangeArrowheads="1" noChangeShapeType="1" noTextEdit="1"/>
            </p:cNvSpPr>
            <p:nvPr/>
          </p:nvSpPr>
          <p:spPr bwMode="auto">
            <a:xfrm>
              <a:off x="7440" y="13680"/>
              <a:ext cx="3480" cy="360"/>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Confidential Information</a:t>
              </a:r>
            </a:p>
          </p:txBody>
        </p:sp>
        <p:sp>
          <p:nvSpPr>
            <p:cNvPr id="8211" name="AutoShape 17"/>
            <p:cNvSpPr>
              <a:spLocks noChangeArrowheads="1"/>
            </p:cNvSpPr>
            <p:nvPr/>
          </p:nvSpPr>
          <p:spPr bwMode="auto">
            <a:xfrm rot="10800000">
              <a:off x="3383" y="11963"/>
              <a:ext cx="1057"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2 w 21600"/>
                <a:gd name="T13" fmla="*/ 5385 h 21600"/>
                <a:gd name="T14" fmla="*/ 18903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8212" name="WordArt 18"/>
            <p:cNvSpPr>
              <a:spLocks noChangeArrowheads="1" noChangeShapeType="1" noTextEdit="1"/>
            </p:cNvSpPr>
            <p:nvPr/>
          </p:nvSpPr>
          <p:spPr bwMode="auto">
            <a:xfrm>
              <a:off x="1440" y="11964"/>
              <a:ext cx="1883" cy="359"/>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IC Topography</a:t>
              </a:r>
            </a:p>
          </p:txBody>
        </p:sp>
        <p:sp>
          <p:nvSpPr>
            <p:cNvPr id="8213" name="AutoShape 19"/>
            <p:cNvSpPr>
              <a:spLocks noChangeArrowheads="1"/>
            </p:cNvSpPr>
            <p:nvPr/>
          </p:nvSpPr>
          <p:spPr bwMode="auto">
            <a:xfrm>
              <a:off x="8040" y="11903"/>
              <a:ext cx="960"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385 h 21600"/>
                <a:gd name="T14" fmla="*/ 18900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8214" name="WordArt 20"/>
            <p:cNvSpPr>
              <a:spLocks noChangeArrowheads="1" noChangeShapeType="1" noTextEdit="1"/>
            </p:cNvSpPr>
            <p:nvPr/>
          </p:nvSpPr>
          <p:spPr bwMode="auto">
            <a:xfrm>
              <a:off x="9075" y="11919"/>
              <a:ext cx="2040" cy="360"/>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Design Patents</a:t>
              </a:r>
            </a:p>
          </p:txBody>
        </p:sp>
        <p:sp>
          <p:nvSpPr>
            <p:cNvPr id="8215" name="AutoShape 21"/>
            <p:cNvSpPr>
              <a:spLocks noChangeArrowheads="1"/>
            </p:cNvSpPr>
            <p:nvPr/>
          </p:nvSpPr>
          <p:spPr bwMode="auto">
            <a:xfrm rot="5400000">
              <a:off x="5829" y="13149"/>
              <a:ext cx="701" cy="361"/>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9 w 21600"/>
                <a:gd name="T13" fmla="*/ 5385 h 21600"/>
                <a:gd name="T14" fmla="*/ 18888 w 21600"/>
                <a:gd name="T15" fmla="*/ 1621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6600"/>
            </a:solidFill>
            <a:ln w="9525">
              <a:solidFill>
                <a:srgbClr val="000000"/>
              </a:solidFill>
              <a:miter lim="800000"/>
              <a:headEnd/>
              <a:tailEnd/>
            </a:ln>
          </p:spPr>
          <p:txBody>
            <a:bodyPr/>
            <a:lstStyle/>
            <a:p>
              <a:endParaRPr lang="en-CA"/>
            </a:p>
          </p:txBody>
        </p:sp>
        <p:sp>
          <p:nvSpPr>
            <p:cNvPr id="8216" name="WordArt 22"/>
            <p:cNvSpPr>
              <a:spLocks noChangeArrowheads="1" noChangeShapeType="1" noTextEdit="1"/>
            </p:cNvSpPr>
            <p:nvPr/>
          </p:nvSpPr>
          <p:spPr bwMode="auto">
            <a:xfrm>
              <a:off x="5160" y="13680"/>
              <a:ext cx="1680" cy="360"/>
            </a:xfrm>
            <a:prstGeom prst="rect">
              <a:avLst/>
            </a:prstGeom>
          </p:spPr>
          <p:txBody>
            <a:bodyPr wrap="none" fromWordArt="1">
              <a:prstTxWarp prst="textPlain">
                <a:avLst>
                  <a:gd name="adj" fmla="val 50000"/>
                </a:avLst>
              </a:prstTxWarp>
            </a:bodyPr>
            <a:lstStyle/>
            <a:p>
              <a:pPr algn="ctr"/>
              <a:r>
                <a:rPr lang="en-CA" sz="3600" kern="10">
                  <a:ln w="9525">
                    <a:noFill/>
                    <a:round/>
                    <a:headEnd/>
                    <a:tailEnd/>
                  </a:ln>
                  <a:solidFill>
                    <a:srgbClr val="000080"/>
                  </a:solidFill>
                  <a:latin typeface="Arial Black"/>
                </a:rPr>
                <a:t>Trade Dress</a:t>
              </a:r>
            </a:p>
          </p:txBody>
        </p:sp>
      </p:grpSp>
      <p:sp>
        <p:nvSpPr>
          <p:cNvPr id="8197" name="Oval 23"/>
          <p:cNvSpPr>
            <a:spLocks noChangeArrowheads="1"/>
          </p:cNvSpPr>
          <p:nvPr/>
        </p:nvSpPr>
        <p:spPr bwMode="auto">
          <a:xfrm>
            <a:off x="4191000" y="838200"/>
            <a:ext cx="2057400" cy="609600"/>
          </a:xfrm>
          <a:prstGeom prst="ellipse">
            <a:avLst/>
          </a:prstGeom>
          <a:noFill/>
          <a:ln w="12700">
            <a:solidFill>
              <a:schemeClr val="tx1"/>
            </a:solidFill>
            <a:round/>
            <a:headEnd/>
            <a:tailEnd/>
          </a:ln>
        </p:spPr>
        <p:txBody>
          <a:bodyPr wrap="none" anchor="ctr"/>
          <a:lstStyle/>
          <a:p>
            <a:endParaRPr lang="en-CA"/>
          </a:p>
        </p:txBody>
      </p:sp>
      <p:sp>
        <p:nvSpPr>
          <p:cNvPr id="8198" name="Rectangle 24"/>
          <p:cNvSpPr>
            <a:spLocks noChangeArrowheads="1"/>
          </p:cNvSpPr>
          <p:nvPr/>
        </p:nvSpPr>
        <p:spPr bwMode="auto">
          <a:xfrm>
            <a:off x="3276600" y="5715000"/>
            <a:ext cx="1825625" cy="366713"/>
          </a:xfrm>
          <a:prstGeom prst="rect">
            <a:avLst/>
          </a:prstGeom>
          <a:noFill/>
          <a:ln w="9525">
            <a:noFill/>
            <a:miter lim="800000"/>
            <a:headEnd/>
            <a:tailEnd/>
          </a:ln>
        </p:spPr>
        <p:txBody>
          <a:bodyPr wrap="none">
            <a:spAutoFit/>
          </a:bodyPr>
          <a:lstStyle/>
          <a:p>
            <a:pPr>
              <a:spcBef>
                <a:spcPct val="20000"/>
              </a:spcBef>
            </a:pPr>
            <a:r>
              <a:rPr lang="en-US"/>
              <a:t>E.g. SEGWAY®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CA" sz="1400" smtClean="0"/>
              <a:t>Outline</a:t>
            </a:r>
            <a:endParaRPr lang="en-US" sz="1400" smtClean="0"/>
          </a:p>
        </p:txBody>
      </p:sp>
      <p:sp>
        <p:nvSpPr>
          <p:cNvPr id="58371" name="Rectangle 3"/>
          <p:cNvSpPr>
            <a:spLocks noGrp="1" noChangeArrowheads="1"/>
          </p:cNvSpPr>
          <p:nvPr>
            <p:ph type="body" sz="half" idx="1"/>
          </p:nvPr>
        </p:nvSpPr>
        <p:spPr>
          <a:xfrm>
            <a:off x="4114800" y="1219200"/>
            <a:ext cx="4343400" cy="3505200"/>
          </a:xfrm>
        </p:spPr>
        <p:txBody>
          <a:bodyPr/>
          <a:lstStyle/>
          <a:p>
            <a:pPr marL="609600" indent="-609600" eaLnBrk="1" hangingPunct="1"/>
            <a:endParaRPr lang="en-US" sz="1600" smtClean="0"/>
          </a:p>
          <a:p>
            <a:pPr marL="609600" indent="-609600" eaLnBrk="1" hangingPunct="1"/>
            <a:r>
              <a:rPr lang="en-US" sz="1400" smtClean="0"/>
              <a:t>1) Introduction to patents</a:t>
            </a:r>
          </a:p>
          <a:p>
            <a:pPr marL="609600" indent="-609600" eaLnBrk="1" hangingPunct="1"/>
            <a:r>
              <a:rPr lang="en-US" sz="1400" smtClean="0"/>
              <a:t>2) Tools and Searching Methods</a:t>
            </a:r>
          </a:p>
          <a:p>
            <a:pPr marL="609600" indent="-609600" eaLnBrk="1" hangingPunct="1"/>
            <a:r>
              <a:rPr lang="en-US" sz="1400" smtClean="0"/>
              <a:t>3) Identifying the invention</a:t>
            </a:r>
          </a:p>
          <a:p>
            <a:pPr marL="609600" indent="-609600" eaLnBrk="1" hangingPunct="1"/>
            <a:r>
              <a:rPr lang="en-US" sz="1400" smtClean="0"/>
              <a:t>4) Examples and exercise</a:t>
            </a:r>
          </a:p>
          <a:p>
            <a:pPr marL="609600" indent="-609600" eaLnBrk="1" hangingPunct="1"/>
            <a:r>
              <a:rPr lang="en-US" sz="14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8371">
                                            <p:txEl>
                                              <p:pRg st="5" end="5"/>
                                            </p:txEl>
                                          </p:spTgt>
                                        </p:tgtEl>
                                        <p:attrNameLst>
                                          <p:attrName>style.visibility</p:attrName>
                                        </p:attrNameLst>
                                      </p:cBhvr>
                                      <p:to>
                                        <p:strVal val="visible"/>
                                      </p:to>
                                    </p:set>
                                    <p:anim calcmode="lin" valueType="num">
                                      <p:cBhvr additive="base">
                                        <p:cTn id="7" dur="500" fill="hold"/>
                                        <p:tgtEl>
                                          <p:spTgt spid="58371">
                                            <p:txEl>
                                              <p:pRg st="5" end="5"/>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8371">
                                            <p:txEl>
                                              <p:pRg st="5" end="5"/>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8371">
                                            <p:txEl>
                                              <p:pRg st="1" end="1"/>
                                            </p:txEl>
                                          </p:spTgt>
                                        </p:tgtEl>
                                        <p:attrNameLst>
                                          <p:attrName>style.visibility</p:attrName>
                                        </p:attrNameLst>
                                      </p:cBhvr>
                                      <p:to>
                                        <p:strVal val="visible"/>
                                      </p:to>
                                    </p:set>
                                    <p:anim calcmode="lin" valueType="num">
                                      <p:cBhvr additive="base">
                                        <p:cTn id="11" dur="500" fill="hold"/>
                                        <p:tgtEl>
                                          <p:spTgt spid="5837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837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8371">
                                            <p:txEl>
                                              <p:pRg st="2" end="2"/>
                                            </p:txEl>
                                          </p:spTgt>
                                        </p:tgtEl>
                                        <p:attrNameLst>
                                          <p:attrName>style.visibility</p:attrName>
                                        </p:attrNameLst>
                                      </p:cBhvr>
                                      <p:to>
                                        <p:strVal val="visible"/>
                                      </p:to>
                                    </p:set>
                                    <p:anim calcmode="lin" valueType="num">
                                      <p:cBhvr additive="base">
                                        <p:cTn id="15" dur="500" fill="hold"/>
                                        <p:tgtEl>
                                          <p:spTgt spid="58371">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837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8371">
                                            <p:txEl>
                                              <p:pRg st="3" end="3"/>
                                            </p:txEl>
                                          </p:spTgt>
                                        </p:tgtEl>
                                        <p:attrNameLst>
                                          <p:attrName>style.visibility</p:attrName>
                                        </p:attrNameLst>
                                      </p:cBhvr>
                                      <p:to>
                                        <p:strVal val="visible"/>
                                      </p:to>
                                    </p:set>
                                    <p:anim calcmode="lin" valueType="num">
                                      <p:cBhvr additive="base">
                                        <p:cTn id="19" dur="500" fill="hold"/>
                                        <p:tgtEl>
                                          <p:spTgt spid="5837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837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58371">
                                            <p:txEl>
                                              <p:pRg st="4" end="4"/>
                                            </p:txEl>
                                          </p:spTgt>
                                        </p:tgtEl>
                                        <p:attrNameLst>
                                          <p:attrName>style.visibility</p:attrName>
                                        </p:attrNameLst>
                                      </p:cBhvr>
                                      <p:to>
                                        <p:strVal val="visible"/>
                                      </p:to>
                                    </p:set>
                                    <p:anim calcmode="lin" valueType="num">
                                      <p:cBhvr additive="base">
                                        <p:cTn id="23" dur="500" fill="hold"/>
                                        <p:tgtEl>
                                          <p:spTgt spid="58371">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583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CA" sz="1400" smtClean="0"/>
              <a:t>Outline</a:t>
            </a:r>
            <a:endParaRPr lang="en-US" sz="1400" smtClean="0"/>
          </a:p>
        </p:txBody>
      </p:sp>
      <p:sp>
        <p:nvSpPr>
          <p:cNvPr id="165891" name="Rectangle 3"/>
          <p:cNvSpPr>
            <a:spLocks noGrp="1" noChangeArrowheads="1"/>
          </p:cNvSpPr>
          <p:nvPr>
            <p:ph type="body" sz="half" idx="1"/>
          </p:nvPr>
        </p:nvSpPr>
        <p:spPr>
          <a:xfrm>
            <a:off x="4114800" y="1219200"/>
            <a:ext cx="4343400" cy="3505200"/>
          </a:xfrm>
        </p:spPr>
        <p:txBody>
          <a:bodyPr/>
          <a:lstStyle/>
          <a:p>
            <a:pPr marL="609600" indent="-609600" eaLnBrk="1" hangingPunct="1"/>
            <a:endParaRPr lang="en-US" sz="1600" smtClean="0"/>
          </a:p>
          <a:p>
            <a:pPr marL="609600" indent="-609600" eaLnBrk="1" hangingPunct="1"/>
            <a:r>
              <a:rPr lang="en-US" sz="1400" b="1" smtClean="0"/>
              <a:t>1) Introduction to patents</a:t>
            </a:r>
          </a:p>
          <a:p>
            <a:pPr marL="609600" indent="-609600" eaLnBrk="1" hangingPunct="1"/>
            <a:r>
              <a:rPr lang="en-US" sz="1400" smtClean="0"/>
              <a:t>2) Tools and Searching Methods</a:t>
            </a:r>
          </a:p>
          <a:p>
            <a:pPr marL="609600" indent="-609600" eaLnBrk="1" hangingPunct="1"/>
            <a:r>
              <a:rPr lang="en-US" sz="1400" smtClean="0"/>
              <a:t>3) Identifying the invention</a:t>
            </a:r>
          </a:p>
          <a:p>
            <a:pPr marL="609600" indent="-609600" eaLnBrk="1" hangingPunct="1"/>
            <a:r>
              <a:rPr lang="en-US" sz="1400" smtClean="0"/>
              <a:t>4) Examples and exercise</a:t>
            </a:r>
          </a:p>
          <a:p>
            <a:pPr marL="609600" indent="-609600" eaLnBrk="1" hangingPunct="1"/>
            <a:r>
              <a:rPr lang="en-US" sz="14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65891">
                                            <p:txEl>
                                              <p:pRg st="5" end="5"/>
                                            </p:txEl>
                                          </p:spTgt>
                                        </p:tgtEl>
                                        <p:attrNameLst>
                                          <p:attrName>style.visibility</p:attrName>
                                        </p:attrNameLst>
                                      </p:cBhvr>
                                      <p:to>
                                        <p:strVal val="visible"/>
                                      </p:to>
                                    </p:set>
                                    <p:anim calcmode="lin" valueType="num">
                                      <p:cBhvr additive="base">
                                        <p:cTn id="7" dur="500" fill="hold"/>
                                        <p:tgtEl>
                                          <p:spTgt spid="165891">
                                            <p:txEl>
                                              <p:pRg st="5" end="5"/>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5891">
                                            <p:txEl>
                                              <p:pRg st="5" end="5"/>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65891">
                                            <p:txEl>
                                              <p:pRg st="1" end="1"/>
                                            </p:txEl>
                                          </p:spTgt>
                                        </p:tgtEl>
                                        <p:attrNameLst>
                                          <p:attrName>style.visibility</p:attrName>
                                        </p:attrNameLst>
                                      </p:cBhvr>
                                      <p:to>
                                        <p:strVal val="visible"/>
                                      </p:to>
                                    </p:set>
                                    <p:anim calcmode="lin" valueType="num">
                                      <p:cBhvr additive="base">
                                        <p:cTn id="11" dur="500" fill="hold"/>
                                        <p:tgtEl>
                                          <p:spTgt spid="16589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6589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65891">
                                            <p:txEl>
                                              <p:pRg st="2" end="2"/>
                                            </p:txEl>
                                          </p:spTgt>
                                        </p:tgtEl>
                                        <p:attrNameLst>
                                          <p:attrName>style.visibility</p:attrName>
                                        </p:attrNameLst>
                                      </p:cBhvr>
                                      <p:to>
                                        <p:strVal val="visible"/>
                                      </p:to>
                                    </p:set>
                                    <p:anim calcmode="lin" valueType="num">
                                      <p:cBhvr additive="base">
                                        <p:cTn id="15" dur="500" fill="hold"/>
                                        <p:tgtEl>
                                          <p:spTgt spid="165891">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6589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65891">
                                            <p:txEl>
                                              <p:pRg st="3" end="3"/>
                                            </p:txEl>
                                          </p:spTgt>
                                        </p:tgtEl>
                                        <p:attrNameLst>
                                          <p:attrName>style.visibility</p:attrName>
                                        </p:attrNameLst>
                                      </p:cBhvr>
                                      <p:to>
                                        <p:strVal val="visible"/>
                                      </p:to>
                                    </p:set>
                                    <p:anim calcmode="lin" valueType="num">
                                      <p:cBhvr additive="base">
                                        <p:cTn id="19" dur="500" fill="hold"/>
                                        <p:tgtEl>
                                          <p:spTgt spid="16589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589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65891">
                                            <p:txEl>
                                              <p:pRg st="4" end="4"/>
                                            </p:txEl>
                                          </p:spTgt>
                                        </p:tgtEl>
                                        <p:attrNameLst>
                                          <p:attrName>style.visibility</p:attrName>
                                        </p:attrNameLst>
                                      </p:cBhvr>
                                      <p:to>
                                        <p:strVal val="visible"/>
                                      </p:to>
                                    </p:set>
                                    <p:anim calcmode="lin" valueType="num">
                                      <p:cBhvr additive="base">
                                        <p:cTn id="23" dur="500" fill="hold"/>
                                        <p:tgtEl>
                                          <p:spTgt spid="165891">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6589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sp>
        <p:nvSpPr>
          <p:cNvPr id="60419" name="Rectangle 3"/>
          <p:cNvSpPr>
            <a:spLocks noGrp="1" noChangeArrowheads="1"/>
          </p:cNvSpPr>
          <p:nvPr>
            <p:ph type="body" sz="half" idx="1"/>
          </p:nvPr>
        </p:nvSpPr>
        <p:spPr>
          <a:xfrm>
            <a:off x="3581400" y="1219200"/>
            <a:ext cx="4419600" cy="4953000"/>
          </a:xfrm>
        </p:spPr>
        <p:txBody>
          <a:bodyPr/>
          <a:lstStyle/>
          <a:p>
            <a:pPr marL="609600" indent="-609600" eaLnBrk="1" hangingPunct="1"/>
            <a:endParaRPr lang="en-US" sz="1400" smtClean="0"/>
          </a:p>
          <a:p>
            <a:pPr marL="609600" indent="-609600" eaLnBrk="1" hangingPunct="1"/>
            <a:endParaRPr lang="en-US" sz="1400" smtClean="0"/>
          </a:p>
          <a:p>
            <a:pPr marL="609600" indent="-609600" eaLnBrk="1" hangingPunct="1"/>
            <a:r>
              <a:rPr lang="en-US" sz="1400" smtClean="0"/>
              <a:t>An exclusive right to prevent others from making, selling or using an invention.</a:t>
            </a:r>
          </a:p>
          <a:p>
            <a:pPr marL="609600" indent="-609600" eaLnBrk="1" hangingPunct="1"/>
            <a:endParaRPr lang="en-US" sz="1400" smtClean="0"/>
          </a:p>
          <a:p>
            <a:pPr marL="609600" indent="-609600" eaLnBrk="1" hangingPunct="1"/>
            <a:r>
              <a:rPr lang="en-US" sz="1400" smtClean="0"/>
              <a:t>Patent term is 20 years from the filing date.</a:t>
            </a:r>
          </a:p>
          <a:p>
            <a:pPr marL="609600" indent="-609600" eaLnBrk="1" hangingPunct="1"/>
            <a:endParaRPr lang="en-US" sz="1400" smtClean="0"/>
          </a:p>
          <a:p>
            <a:pPr marL="609600" indent="-609600" eaLnBrk="1" hangingPunct="1"/>
            <a:r>
              <a:rPr lang="en-US" sz="1400" smtClean="0"/>
              <a:t>To promote investment in research and encourage sharing of information: “Patents fuel progress - Technologically sophisticated nations like Canada depend on the patent system for both scientific advancement and economic strength.” </a:t>
            </a:r>
            <a:r>
              <a:rPr lang="en-US" sz="1400" i="1" smtClean="0"/>
              <a:t>- Canadian Patent Office</a:t>
            </a:r>
          </a:p>
          <a:p>
            <a:pPr marL="609600" indent="-609600" eaLnBrk="1" hangingPunct="1"/>
            <a:endParaRPr lang="en-US" sz="1400" smtClean="0"/>
          </a:p>
          <a:p>
            <a:pPr marL="609600" indent="-609600" eaLnBrk="1" hangingPunct="1"/>
            <a:r>
              <a:rPr lang="en-US" sz="1400" smtClean="0"/>
              <a:t>Patent must be new and non-obvious</a:t>
            </a:r>
          </a:p>
          <a:p>
            <a:pPr marL="609600" indent="-609600" eaLnBrk="1" hangingPunct="1"/>
            <a:r>
              <a:rPr lang="en-US" sz="1400" smtClean="0"/>
              <a:t>	</a:t>
            </a:r>
            <a:r>
              <a:rPr lang="en-US" sz="1400" smtClean="0">
                <a:sym typeface="Wingdings" pitchFamily="2" charset="2"/>
              </a:rPr>
              <a:t> </a:t>
            </a:r>
            <a:r>
              <a:rPr lang="en-US" sz="1400" smtClean="0"/>
              <a:t>Keep your invention confidential until filing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0419">
                                            <p:txEl>
                                              <p:pRg st="2" end="2"/>
                                            </p:txEl>
                                          </p:spTgt>
                                        </p:tgtEl>
                                        <p:attrNameLst>
                                          <p:attrName>style.visibility</p:attrName>
                                        </p:attrNameLst>
                                      </p:cBhvr>
                                      <p:to>
                                        <p:strVal val="visible"/>
                                      </p:to>
                                    </p:set>
                                    <p:anim calcmode="lin" valueType="num">
                                      <p:cBhvr additive="base">
                                        <p:cTn id="7" dur="500" fill="hold"/>
                                        <p:tgtEl>
                                          <p:spTgt spid="60419">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04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0419">
                                            <p:txEl>
                                              <p:pRg st="4" end="4"/>
                                            </p:txEl>
                                          </p:spTgt>
                                        </p:tgtEl>
                                        <p:attrNameLst>
                                          <p:attrName>style.visibility</p:attrName>
                                        </p:attrNameLst>
                                      </p:cBhvr>
                                      <p:to>
                                        <p:strVal val="visible"/>
                                      </p:to>
                                    </p:set>
                                    <p:anim calcmode="lin" valueType="num">
                                      <p:cBhvr additive="base">
                                        <p:cTn id="13" dur="500" fill="hold"/>
                                        <p:tgtEl>
                                          <p:spTgt spid="60419">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04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0419">
                                            <p:txEl>
                                              <p:pRg st="6" end="6"/>
                                            </p:txEl>
                                          </p:spTgt>
                                        </p:tgtEl>
                                        <p:attrNameLst>
                                          <p:attrName>style.visibility</p:attrName>
                                        </p:attrNameLst>
                                      </p:cBhvr>
                                      <p:to>
                                        <p:strVal val="visible"/>
                                      </p:to>
                                    </p:set>
                                    <p:anim calcmode="lin" valueType="num">
                                      <p:cBhvr additive="base">
                                        <p:cTn id="19" dur="500" fill="hold"/>
                                        <p:tgtEl>
                                          <p:spTgt spid="60419">
                                            <p:txEl>
                                              <p:pRg st="6" end="6"/>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041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60419">
                                            <p:txEl>
                                              <p:pRg st="8" end="8"/>
                                            </p:txEl>
                                          </p:spTgt>
                                        </p:tgtEl>
                                        <p:attrNameLst>
                                          <p:attrName>style.visibility</p:attrName>
                                        </p:attrNameLst>
                                      </p:cBhvr>
                                      <p:to>
                                        <p:strVal val="visible"/>
                                      </p:to>
                                    </p:set>
                                    <p:anim calcmode="lin" valueType="num">
                                      <p:cBhvr additive="base">
                                        <p:cTn id="25" dur="500" fill="hold"/>
                                        <p:tgtEl>
                                          <p:spTgt spid="60419">
                                            <p:txEl>
                                              <p:pRg st="8" end="8"/>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041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60419">
                                            <p:txEl>
                                              <p:pRg st="9" end="9"/>
                                            </p:txEl>
                                          </p:spTgt>
                                        </p:tgtEl>
                                        <p:attrNameLst>
                                          <p:attrName>style.visibility</p:attrName>
                                        </p:attrNameLst>
                                      </p:cBhvr>
                                      <p:to>
                                        <p:strVal val="visible"/>
                                      </p:to>
                                    </p:set>
                                    <p:anim calcmode="lin" valueType="num">
                                      <p:cBhvr additive="base">
                                        <p:cTn id="31" dur="500" fill="hold"/>
                                        <p:tgtEl>
                                          <p:spTgt spid="60419">
                                            <p:txEl>
                                              <p:pRg st="9" end="9"/>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041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2006_12_07"/>
          <p:cNvPicPr>
            <a:picLocks noChangeAspect="1" noChangeArrowheads="1"/>
          </p:cNvPicPr>
          <p:nvPr/>
        </p:nvPicPr>
        <p:blipFill>
          <a:blip r:embed="rId3" cstate="print"/>
          <a:srcRect/>
          <a:stretch>
            <a:fillRect/>
          </a:stretch>
        </p:blipFill>
        <p:spPr bwMode="auto">
          <a:xfrm>
            <a:off x="609600" y="2703513"/>
            <a:ext cx="7848600" cy="3011487"/>
          </a:xfrm>
          <a:prstGeom prst="rect">
            <a:avLst/>
          </a:prstGeom>
          <a:noFill/>
          <a:ln w="9525">
            <a:noFill/>
            <a:miter lim="800000"/>
            <a:headEnd/>
            <a:tailEnd/>
          </a:ln>
        </p:spPr>
      </p:pic>
      <p:sp>
        <p:nvSpPr>
          <p:cNvPr id="12291" name="Rectangle 2"/>
          <p:cNvSpPr>
            <a:spLocks noGrp="1" noChangeArrowheads="1"/>
          </p:cNvSpPr>
          <p:nvPr>
            <p:ph type="title"/>
          </p:nvPr>
        </p:nvSpPr>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sp>
        <p:nvSpPr>
          <p:cNvPr id="332803" name="Rectangle 3"/>
          <p:cNvSpPr>
            <a:spLocks noGrp="1" noChangeArrowheads="1"/>
          </p:cNvSpPr>
          <p:nvPr>
            <p:ph type="body" sz="half" idx="1"/>
          </p:nvPr>
        </p:nvSpPr>
        <p:spPr>
          <a:xfrm>
            <a:off x="3581400" y="1219200"/>
            <a:ext cx="4419600" cy="4953000"/>
          </a:xfrm>
        </p:spPr>
        <p:txBody>
          <a:bodyPr/>
          <a:lstStyle/>
          <a:p>
            <a:pPr marL="609600" indent="-609600" eaLnBrk="1" hangingPunct="1"/>
            <a:endParaRPr lang="en-US" sz="1400" smtClean="0"/>
          </a:p>
          <a:p>
            <a:pPr marL="609600" indent="-609600" eaLnBrk="1" hangingPunct="1"/>
            <a:endParaRPr lang="en-US" sz="1400" smtClean="0"/>
          </a:p>
          <a:p>
            <a:pPr marL="609600" indent="-609600" eaLnBrk="1" hangingPunct="1"/>
            <a:r>
              <a:rPr lang="en-US" sz="1400" smtClean="0"/>
              <a:t>Patent must be non-obvious</a:t>
            </a:r>
          </a:p>
          <a:p>
            <a:pPr marL="609600" indent="-609600" eaLnBrk="1" hangingPunct="1"/>
            <a:r>
              <a:rPr lang="en-US" sz="14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32803">
                                            <p:txEl>
                                              <p:pRg st="2" end="2"/>
                                            </p:txEl>
                                          </p:spTgt>
                                        </p:tgtEl>
                                        <p:attrNameLst>
                                          <p:attrName>style.visibility</p:attrName>
                                        </p:attrNameLst>
                                      </p:cBhvr>
                                      <p:to>
                                        <p:strVal val="visible"/>
                                      </p:to>
                                    </p:set>
                                    <p:anim calcmode="lin" valueType="num">
                                      <p:cBhvr additive="base">
                                        <p:cTn id="7" dur="500" fill="hold"/>
                                        <p:tgtEl>
                                          <p:spTgt spid="332803">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328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32803">
                                            <p:txEl>
                                              <p:pRg st="3" end="3"/>
                                            </p:txEl>
                                          </p:spTgt>
                                        </p:tgtEl>
                                        <p:attrNameLst>
                                          <p:attrName>style.visibility</p:attrName>
                                        </p:attrNameLst>
                                      </p:cBhvr>
                                      <p:to>
                                        <p:strVal val="visible"/>
                                      </p:to>
                                    </p:set>
                                    <p:anim calcmode="lin" valueType="num">
                                      <p:cBhvr additive="base">
                                        <p:cTn id="13" dur="500" fill="hold"/>
                                        <p:tgtEl>
                                          <p:spTgt spid="33280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3280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sp>
        <p:nvSpPr>
          <p:cNvPr id="254979" name="Rectangle 3"/>
          <p:cNvSpPr>
            <a:spLocks noGrp="1" noChangeArrowheads="1"/>
          </p:cNvSpPr>
          <p:nvPr>
            <p:ph type="body" sz="half" idx="1"/>
          </p:nvPr>
        </p:nvSpPr>
        <p:spPr>
          <a:xfrm>
            <a:off x="3581400" y="1219200"/>
            <a:ext cx="4419600" cy="4953000"/>
          </a:xfrm>
        </p:spPr>
        <p:txBody>
          <a:bodyPr/>
          <a:lstStyle/>
          <a:p>
            <a:pPr marL="609600" indent="-609600" eaLnBrk="1" hangingPunct="1"/>
            <a:endParaRPr lang="en-US" sz="1400" smtClean="0"/>
          </a:p>
          <a:p>
            <a:pPr marL="609600" indent="-609600" eaLnBrk="1" hangingPunct="1"/>
            <a:endParaRPr lang="en-US" sz="1400" smtClean="0"/>
          </a:p>
          <a:p>
            <a:pPr marL="609600" indent="-609600" eaLnBrk="1" hangingPunct="1"/>
            <a:r>
              <a:rPr lang="en-US" sz="1400" b="1" smtClean="0"/>
              <a:t>SECRECY PERIOD</a:t>
            </a:r>
          </a:p>
          <a:p>
            <a:pPr marL="609600" indent="-609600" eaLnBrk="1" hangingPunct="1"/>
            <a:endParaRPr lang="en-US" sz="1400" smtClean="0"/>
          </a:p>
          <a:p>
            <a:pPr marL="609600" indent="-609600" eaLnBrk="1" hangingPunct="1"/>
            <a:r>
              <a:rPr lang="en-US" sz="1400" smtClean="0"/>
              <a:t>BENEFITS:</a:t>
            </a:r>
          </a:p>
          <a:p>
            <a:pPr marL="609600" indent="-609600" eaLnBrk="1" hangingPunct="1"/>
            <a:r>
              <a:rPr lang="en-US" sz="1400" smtClean="0"/>
              <a:t>All patent applications gain the benefit of an 18 month secrecy period in the patent office</a:t>
            </a:r>
          </a:p>
          <a:p>
            <a:pPr marL="609600" indent="-609600" eaLnBrk="1" hangingPunct="1"/>
            <a:endParaRPr lang="en-US" sz="1400" smtClean="0"/>
          </a:p>
          <a:p>
            <a:pPr marL="609600" indent="-609600" eaLnBrk="1" hangingPunct="1"/>
            <a:r>
              <a:rPr lang="en-US" sz="1400" smtClean="0"/>
              <a:t>DISADVANTAGE:</a:t>
            </a:r>
          </a:p>
          <a:p>
            <a:pPr marL="609600" indent="-609600" eaLnBrk="1" hangingPunct="1"/>
            <a:r>
              <a:rPr lang="en-US" sz="1400" smtClean="0"/>
              <a:t>This means that all patent databases are approximately 18 months out of date</a:t>
            </a:r>
          </a:p>
          <a:p>
            <a:pPr marL="609600" indent="-609600" eaLnBrk="1" hangingPunct="1"/>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54979">
                                            <p:txEl>
                                              <p:pRg st="5" end="5"/>
                                            </p:txEl>
                                          </p:spTgt>
                                        </p:tgtEl>
                                        <p:attrNameLst>
                                          <p:attrName>style.visibility</p:attrName>
                                        </p:attrNameLst>
                                      </p:cBhvr>
                                      <p:to>
                                        <p:strVal val="visible"/>
                                      </p:to>
                                    </p:set>
                                    <p:anim calcmode="lin" valueType="num">
                                      <p:cBhvr additive="base">
                                        <p:cTn id="7" dur="500" fill="hold"/>
                                        <p:tgtEl>
                                          <p:spTgt spid="254979">
                                            <p:txEl>
                                              <p:pRg st="5" end="5"/>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49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54979">
                                            <p:txEl>
                                              <p:pRg st="7" end="7"/>
                                            </p:txEl>
                                          </p:spTgt>
                                        </p:tgtEl>
                                        <p:attrNameLst>
                                          <p:attrName>style.visibility</p:attrName>
                                        </p:attrNameLst>
                                      </p:cBhvr>
                                      <p:to>
                                        <p:strVal val="visible"/>
                                      </p:to>
                                    </p:set>
                                    <p:anim calcmode="lin" valueType="num">
                                      <p:cBhvr additive="base">
                                        <p:cTn id="13" dur="500" fill="hold"/>
                                        <p:tgtEl>
                                          <p:spTgt spid="254979">
                                            <p:txEl>
                                              <p:pRg st="7" end="7"/>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5497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54979">
                                            <p:txEl>
                                              <p:pRg st="8" end="8"/>
                                            </p:txEl>
                                          </p:spTgt>
                                        </p:tgtEl>
                                        <p:attrNameLst>
                                          <p:attrName>style.visibility</p:attrName>
                                        </p:attrNameLst>
                                      </p:cBhvr>
                                      <p:to>
                                        <p:strVal val="visible"/>
                                      </p:to>
                                    </p:set>
                                    <p:anim calcmode="lin" valueType="num">
                                      <p:cBhvr additive="base">
                                        <p:cTn id="19" dur="500" fill="hold"/>
                                        <p:tgtEl>
                                          <p:spTgt spid="254979">
                                            <p:txEl>
                                              <p:pRg st="8" end="8"/>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5497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54979">
                                            <p:txEl>
                                              <p:pRg st="2" end="2"/>
                                            </p:txEl>
                                          </p:spTgt>
                                        </p:tgtEl>
                                        <p:attrNameLst>
                                          <p:attrName>style.visibility</p:attrName>
                                        </p:attrNameLst>
                                      </p:cBhvr>
                                      <p:to>
                                        <p:strVal val="visible"/>
                                      </p:to>
                                    </p:set>
                                    <p:anim calcmode="lin" valueType="num">
                                      <p:cBhvr additive="base">
                                        <p:cTn id="25" dur="500" fill="hold"/>
                                        <p:tgtEl>
                                          <p:spTgt spid="254979">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549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54979">
                                            <p:txEl>
                                              <p:pRg st="4" end="4"/>
                                            </p:txEl>
                                          </p:spTgt>
                                        </p:tgtEl>
                                        <p:attrNameLst>
                                          <p:attrName>style.visibility</p:attrName>
                                        </p:attrNameLst>
                                      </p:cBhvr>
                                      <p:to>
                                        <p:strVal val="visible"/>
                                      </p:to>
                                    </p:set>
                                    <p:anim calcmode="lin" valueType="num">
                                      <p:cBhvr additive="base">
                                        <p:cTn id="31" dur="500" fill="hold"/>
                                        <p:tgtEl>
                                          <p:spTgt spid="25497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5497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sp>
        <p:nvSpPr>
          <p:cNvPr id="151555" name="Rectangle 3"/>
          <p:cNvSpPr>
            <a:spLocks noGrp="1" noChangeArrowheads="1"/>
          </p:cNvSpPr>
          <p:nvPr>
            <p:ph type="body" sz="half" idx="1"/>
          </p:nvPr>
        </p:nvSpPr>
        <p:spPr>
          <a:xfrm>
            <a:off x="3581400" y="1219200"/>
            <a:ext cx="4419600" cy="4953000"/>
          </a:xfrm>
        </p:spPr>
        <p:txBody>
          <a:bodyPr/>
          <a:lstStyle/>
          <a:p>
            <a:pPr marL="609600" indent="-609600" eaLnBrk="1" hangingPunct="1"/>
            <a:endParaRPr lang="en-US" sz="1400" smtClean="0"/>
          </a:p>
          <a:p>
            <a:pPr marL="609600" indent="-609600" eaLnBrk="1" hangingPunct="1"/>
            <a:endParaRPr lang="en-US" sz="1400" smtClean="0"/>
          </a:p>
          <a:p>
            <a:pPr marL="609600" indent="-609600" eaLnBrk="1" hangingPunct="1"/>
            <a:r>
              <a:rPr lang="en-US" sz="1400" smtClean="0"/>
              <a:t>The monopoly protected by a patent is defined by its CLAIMS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51555">
                                            <p:txEl>
                                              <p:pRg st="2" end="2"/>
                                            </p:txEl>
                                          </p:spTgt>
                                        </p:tgtEl>
                                        <p:attrNameLst>
                                          <p:attrName>style.visibility</p:attrName>
                                        </p:attrNameLst>
                                      </p:cBhvr>
                                      <p:to>
                                        <p:strVal val="visible"/>
                                      </p:to>
                                    </p:set>
                                    <p:anim calcmode="lin" valueType="num">
                                      <p:cBhvr additive="base">
                                        <p:cTn id="7" dur="500" fill="hold"/>
                                        <p:tgtEl>
                                          <p:spTgt spid="151555">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155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pic>
        <p:nvPicPr>
          <p:cNvPr id="15363" name="Picture 6"/>
          <p:cNvPicPr>
            <a:picLocks noGrp="1" noChangeAspect="1" noChangeArrowheads="1"/>
          </p:cNvPicPr>
          <p:nvPr>
            <p:ph sz="half" idx="2"/>
          </p:nvPr>
        </p:nvPicPr>
        <p:blipFill>
          <a:blip r:embed="rId3" cstate="print"/>
          <a:srcRect b="11111"/>
          <a:stretch>
            <a:fillRect/>
          </a:stretch>
        </p:blipFill>
        <p:spPr>
          <a:xfrm>
            <a:off x="3276600" y="152400"/>
            <a:ext cx="5129213" cy="6629400"/>
          </a:xfr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sp>
        <p:nvSpPr>
          <p:cNvPr id="159747" name="Rectangle 3"/>
          <p:cNvSpPr>
            <a:spLocks noGrp="1" noChangeArrowheads="1"/>
          </p:cNvSpPr>
          <p:nvPr>
            <p:ph type="body" sz="half" idx="1"/>
          </p:nvPr>
        </p:nvSpPr>
        <p:spPr>
          <a:xfrm>
            <a:off x="3581400" y="1371600"/>
            <a:ext cx="4419600" cy="4953000"/>
          </a:xfrm>
        </p:spPr>
        <p:txBody>
          <a:bodyPr/>
          <a:lstStyle/>
          <a:p>
            <a:pPr marL="609600" indent="-609600" eaLnBrk="1" hangingPunct="1">
              <a:lnSpc>
                <a:spcPct val="90000"/>
              </a:lnSpc>
            </a:pPr>
            <a:endParaRPr lang="en-US" sz="1200" smtClean="0"/>
          </a:p>
          <a:p>
            <a:pPr marL="609600" indent="-609600" eaLnBrk="1" hangingPunct="1">
              <a:lnSpc>
                <a:spcPct val="90000"/>
              </a:lnSpc>
            </a:pPr>
            <a:endParaRPr lang="en-US" sz="1200" smtClean="0"/>
          </a:p>
          <a:p>
            <a:pPr marL="609600" indent="-609600" eaLnBrk="1" hangingPunct="1">
              <a:lnSpc>
                <a:spcPct val="90000"/>
              </a:lnSpc>
            </a:pPr>
            <a:r>
              <a:rPr lang="en-US" sz="1200" smtClean="0"/>
              <a:t>This is an issued patent!</a:t>
            </a:r>
          </a:p>
          <a:p>
            <a:pPr marL="609600" indent="-609600" eaLnBrk="1" hangingPunct="1">
              <a:lnSpc>
                <a:spcPct val="90000"/>
              </a:lnSpc>
            </a:pPr>
            <a:endParaRPr lang="en-US" sz="1200" smtClean="0"/>
          </a:p>
          <a:p>
            <a:pPr marL="609600" indent="-609600" eaLnBrk="1" hangingPunct="1">
              <a:lnSpc>
                <a:spcPct val="90000"/>
              </a:lnSpc>
            </a:pPr>
            <a:r>
              <a:rPr lang="en-US" sz="1200" smtClean="0"/>
              <a:t>Claim 1:</a:t>
            </a:r>
          </a:p>
          <a:p>
            <a:pPr marL="609600" indent="-609600" eaLnBrk="1" hangingPunct="1">
              <a:lnSpc>
                <a:spcPct val="90000"/>
              </a:lnSpc>
            </a:pPr>
            <a:r>
              <a:rPr lang="en-US" sz="1200" smtClean="0"/>
              <a:t>A method of swinging on a swing, the method comprising the steps of: </a:t>
            </a:r>
          </a:p>
          <a:p>
            <a:pPr marL="609600" indent="-609600" eaLnBrk="1" hangingPunct="1">
              <a:lnSpc>
                <a:spcPct val="90000"/>
              </a:lnSpc>
            </a:pPr>
            <a:endParaRPr lang="en-US" sz="1200" smtClean="0"/>
          </a:p>
          <a:p>
            <a:pPr marL="609600" indent="-609600" eaLnBrk="1" hangingPunct="1">
              <a:lnSpc>
                <a:spcPct val="90000"/>
              </a:lnSpc>
            </a:pPr>
            <a:r>
              <a:rPr lang="en-US" sz="1200" smtClean="0"/>
              <a:t>a) suspending a seat for supporting a user between only two chains that are hung from a tree branch; </a:t>
            </a:r>
          </a:p>
          <a:p>
            <a:pPr marL="609600" indent="-609600" eaLnBrk="1" hangingPunct="1">
              <a:lnSpc>
                <a:spcPct val="90000"/>
              </a:lnSpc>
            </a:pPr>
            <a:endParaRPr lang="en-US" sz="1200" smtClean="0"/>
          </a:p>
          <a:p>
            <a:pPr marL="609600" indent="-609600" eaLnBrk="1" hangingPunct="1">
              <a:lnSpc>
                <a:spcPct val="90000"/>
              </a:lnSpc>
            </a:pPr>
            <a:r>
              <a:rPr lang="en-US" sz="1200" smtClean="0"/>
              <a:t>b) positioning a user on the seat so that the user is facing a direction perpendicular to the tree branch; </a:t>
            </a:r>
          </a:p>
          <a:p>
            <a:pPr marL="609600" indent="-609600" eaLnBrk="1" hangingPunct="1">
              <a:lnSpc>
                <a:spcPct val="90000"/>
              </a:lnSpc>
            </a:pPr>
            <a:endParaRPr lang="en-US" sz="1200" smtClean="0"/>
          </a:p>
          <a:p>
            <a:pPr marL="609600" indent="-609600" eaLnBrk="1" hangingPunct="1">
              <a:lnSpc>
                <a:spcPct val="90000"/>
              </a:lnSpc>
            </a:pPr>
            <a:r>
              <a:rPr lang="en-US" sz="1200" smtClean="0"/>
              <a:t>c) having the user pull alternately on one chain to induce movement of the user and the swing toward one side, and then on the other chain to induce movement of the user and the swing toward the other side; and </a:t>
            </a:r>
          </a:p>
          <a:p>
            <a:pPr marL="609600" indent="-609600" eaLnBrk="1" hangingPunct="1">
              <a:lnSpc>
                <a:spcPct val="90000"/>
              </a:lnSpc>
            </a:pPr>
            <a:endParaRPr lang="en-US" sz="1200" smtClean="0"/>
          </a:p>
          <a:p>
            <a:pPr marL="609600" indent="-609600" eaLnBrk="1" hangingPunct="1">
              <a:lnSpc>
                <a:spcPct val="90000"/>
              </a:lnSpc>
            </a:pPr>
            <a:r>
              <a:rPr lang="en-US" sz="1200" smtClean="0"/>
              <a:t>d) repeating step c) to create side-to-side swinging motion, relative to the user, that is parallel to the tree branch. </a:t>
            </a:r>
          </a:p>
          <a:p>
            <a:pPr marL="609600" indent="-609600" eaLnBrk="1" hangingPunct="1">
              <a:lnSpc>
                <a:spcPct val="90000"/>
              </a:lnSpc>
            </a:pPr>
            <a:endParaRPr lang="en-US" sz="12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59747">
                                            <p:txEl>
                                              <p:pRg st="4" end="4"/>
                                            </p:txEl>
                                          </p:spTgt>
                                        </p:tgtEl>
                                        <p:attrNameLst>
                                          <p:attrName>style.visibility</p:attrName>
                                        </p:attrNameLst>
                                      </p:cBhvr>
                                      <p:to>
                                        <p:strVal val="visible"/>
                                      </p:to>
                                    </p:set>
                                    <p:anim calcmode="lin" valueType="num">
                                      <p:cBhvr additive="base">
                                        <p:cTn id="7" dur="500" fill="hold"/>
                                        <p:tgtEl>
                                          <p:spTgt spid="159747">
                                            <p:txEl>
                                              <p:pRg st="4" end="4"/>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97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59747">
                                            <p:txEl>
                                              <p:pRg st="5" end="5"/>
                                            </p:txEl>
                                          </p:spTgt>
                                        </p:tgtEl>
                                        <p:attrNameLst>
                                          <p:attrName>style.visibility</p:attrName>
                                        </p:attrNameLst>
                                      </p:cBhvr>
                                      <p:to>
                                        <p:strVal val="visible"/>
                                      </p:to>
                                    </p:set>
                                    <p:anim calcmode="lin" valueType="num">
                                      <p:cBhvr additive="base">
                                        <p:cTn id="13" dur="500" fill="hold"/>
                                        <p:tgtEl>
                                          <p:spTgt spid="159747">
                                            <p:txEl>
                                              <p:pRg st="5" end="5"/>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5974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59747">
                                            <p:txEl>
                                              <p:pRg st="7" end="7"/>
                                            </p:txEl>
                                          </p:spTgt>
                                        </p:tgtEl>
                                        <p:attrNameLst>
                                          <p:attrName>style.visibility</p:attrName>
                                        </p:attrNameLst>
                                      </p:cBhvr>
                                      <p:to>
                                        <p:strVal val="visible"/>
                                      </p:to>
                                    </p:set>
                                    <p:anim calcmode="lin" valueType="num">
                                      <p:cBhvr additive="base">
                                        <p:cTn id="19" dur="500" fill="hold"/>
                                        <p:tgtEl>
                                          <p:spTgt spid="159747">
                                            <p:txEl>
                                              <p:pRg st="7" end="7"/>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5974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59747">
                                            <p:txEl>
                                              <p:pRg st="9" end="9"/>
                                            </p:txEl>
                                          </p:spTgt>
                                        </p:tgtEl>
                                        <p:attrNameLst>
                                          <p:attrName>style.visibility</p:attrName>
                                        </p:attrNameLst>
                                      </p:cBhvr>
                                      <p:to>
                                        <p:strVal val="visible"/>
                                      </p:to>
                                    </p:set>
                                    <p:anim calcmode="lin" valueType="num">
                                      <p:cBhvr additive="base">
                                        <p:cTn id="25" dur="500" fill="hold"/>
                                        <p:tgtEl>
                                          <p:spTgt spid="159747">
                                            <p:txEl>
                                              <p:pRg st="9" end="9"/>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59747">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59747">
                                            <p:txEl>
                                              <p:pRg st="11" end="11"/>
                                            </p:txEl>
                                          </p:spTgt>
                                        </p:tgtEl>
                                        <p:attrNameLst>
                                          <p:attrName>style.visibility</p:attrName>
                                        </p:attrNameLst>
                                      </p:cBhvr>
                                      <p:to>
                                        <p:strVal val="visible"/>
                                      </p:to>
                                    </p:set>
                                    <p:anim calcmode="lin" valueType="num">
                                      <p:cBhvr additive="base">
                                        <p:cTn id="31" dur="500" fill="hold"/>
                                        <p:tgtEl>
                                          <p:spTgt spid="159747">
                                            <p:txEl>
                                              <p:pRg st="11" end="11"/>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59747">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59747">
                                            <p:txEl>
                                              <p:pRg st="13" end="13"/>
                                            </p:txEl>
                                          </p:spTgt>
                                        </p:tgtEl>
                                        <p:attrNameLst>
                                          <p:attrName>style.visibility</p:attrName>
                                        </p:attrNameLst>
                                      </p:cBhvr>
                                      <p:to>
                                        <p:strVal val="visible"/>
                                      </p:to>
                                    </p:set>
                                    <p:anim calcmode="lin" valueType="num">
                                      <p:cBhvr additive="base">
                                        <p:cTn id="37" dur="500" fill="hold"/>
                                        <p:tgtEl>
                                          <p:spTgt spid="159747">
                                            <p:txEl>
                                              <p:pRg st="13" end="1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59747">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59747">
                                            <p:txEl>
                                              <p:pRg st="2" end="2"/>
                                            </p:txEl>
                                          </p:spTgt>
                                        </p:tgtEl>
                                        <p:attrNameLst>
                                          <p:attrName>style.visibility</p:attrName>
                                        </p:attrNameLst>
                                      </p:cBhvr>
                                      <p:to>
                                        <p:strVal val="visible"/>
                                      </p:to>
                                    </p:set>
                                    <p:anim calcmode="lin" valueType="num">
                                      <p:cBhvr additive="base">
                                        <p:cTn id="43" dur="500" fill="hold"/>
                                        <p:tgtEl>
                                          <p:spTgt spid="159747">
                                            <p:txEl>
                                              <p:pRg st="2" end="2"/>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5974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pic>
        <p:nvPicPr>
          <p:cNvPr id="17411" name="Picture 5"/>
          <p:cNvPicPr>
            <a:picLocks noChangeAspect="1" noChangeArrowheads="1"/>
          </p:cNvPicPr>
          <p:nvPr/>
        </p:nvPicPr>
        <p:blipFill>
          <a:blip r:embed="rId3" cstate="print"/>
          <a:srcRect l="8484" t="6453" r="19151" b="42938"/>
          <a:stretch>
            <a:fillRect/>
          </a:stretch>
        </p:blipFill>
        <p:spPr bwMode="auto">
          <a:xfrm>
            <a:off x="2971800" y="609600"/>
            <a:ext cx="5710238" cy="5867400"/>
          </a:xfrm>
          <a:prstGeom prst="rect">
            <a:avLst/>
          </a:prstGeom>
          <a:noFill/>
          <a:ln w="9525">
            <a:noFill/>
            <a:miter lim="800000"/>
            <a:headEnd/>
            <a:tailEnd/>
          </a:ln>
        </p:spPr>
      </p:pic>
      <p:sp>
        <p:nvSpPr>
          <p:cNvPr id="17412" name="Text Box 6"/>
          <p:cNvSpPr txBox="1">
            <a:spLocks noChangeArrowheads="1"/>
          </p:cNvSpPr>
          <p:nvPr/>
        </p:nvSpPr>
        <p:spPr bwMode="auto">
          <a:xfrm>
            <a:off x="609600" y="4800600"/>
            <a:ext cx="1619250" cy="641350"/>
          </a:xfrm>
          <a:prstGeom prst="rect">
            <a:avLst/>
          </a:prstGeom>
          <a:noFill/>
          <a:ln w="9525">
            <a:noFill/>
            <a:miter lim="800000"/>
            <a:headEnd/>
            <a:tailEnd/>
          </a:ln>
        </p:spPr>
        <p:txBody>
          <a:bodyPr wrap="none">
            <a:spAutoFit/>
          </a:bodyPr>
          <a:lstStyle/>
          <a:p>
            <a:r>
              <a:rPr lang="en-US" u="sng"/>
              <a:t>PRIOR ART 1</a:t>
            </a:r>
          </a:p>
          <a:p>
            <a:r>
              <a:rPr lang="en-US"/>
              <a:t>“Swing”</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pic>
        <p:nvPicPr>
          <p:cNvPr id="18435" name="Picture 6"/>
          <p:cNvPicPr>
            <a:picLocks noChangeAspect="1" noChangeArrowheads="1"/>
          </p:cNvPicPr>
          <p:nvPr/>
        </p:nvPicPr>
        <p:blipFill>
          <a:blip r:embed="rId3" cstate="print"/>
          <a:srcRect l="25011" t="44681" r="27052" b="9929"/>
          <a:stretch>
            <a:fillRect/>
          </a:stretch>
        </p:blipFill>
        <p:spPr bwMode="auto">
          <a:xfrm>
            <a:off x="3962400" y="762000"/>
            <a:ext cx="4052888" cy="5638800"/>
          </a:xfrm>
          <a:prstGeom prst="rect">
            <a:avLst/>
          </a:prstGeom>
          <a:noFill/>
          <a:ln w="9525">
            <a:noFill/>
            <a:miter lim="800000"/>
            <a:headEnd/>
            <a:tailEnd/>
          </a:ln>
        </p:spPr>
      </p:pic>
      <p:sp>
        <p:nvSpPr>
          <p:cNvPr id="18436" name="Text Box 5"/>
          <p:cNvSpPr txBox="1">
            <a:spLocks noChangeArrowheads="1"/>
          </p:cNvSpPr>
          <p:nvPr/>
        </p:nvSpPr>
        <p:spPr bwMode="auto">
          <a:xfrm>
            <a:off x="609600" y="4387850"/>
            <a:ext cx="3270250" cy="641350"/>
          </a:xfrm>
          <a:prstGeom prst="rect">
            <a:avLst/>
          </a:prstGeom>
          <a:noFill/>
          <a:ln w="9525">
            <a:noFill/>
            <a:miter lim="800000"/>
            <a:headEnd/>
            <a:tailEnd/>
          </a:ln>
        </p:spPr>
        <p:txBody>
          <a:bodyPr wrap="none">
            <a:spAutoFit/>
          </a:bodyPr>
          <a:lstStyle/>
          <a:p>
            <a:r>
              <a:rPr lang="en-US" u="sng"/>
              <a:t>PRIOR ART 2</a:t>
            </a:r>
          </a:p>
          <a:p>
            <a:r>
              <a:rPr lang="en-US"/>
              <a:t>“Door Frame Mount for Swing”</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447800"/>
            <a:ext cx="2971800" cy="3505200"/>
          </a:xfrm>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pic>
        <p:nvPicPr>
          <p:cNvPr id="19459" name="Picture 3"/>
          <p:cNvPicPr>
            <a:picLocks noChangeAspect="1" noChangeArrowheads="1"/>
          </p:cNvPicPr>
          <p:nvPr/>
        </p:nvPicPr>
        <p:blipFill>
          <a:blip r:embed="rId3" cstate="print"/>
          <a:srcRect/>
          <a:stretch>
            <a:fillRect/>
          </a:stretch>
        </p:blipFill>
        <p:spPr bwMode="auto">
          <a:xfrm>
            <a:off x="5105400" y="2362200"/>
            <a:ext cx="1295400" cy="2952750"/>
          </a:xfrm>
          <a:prstGeom prst="rect">
            <a:avLst/>
          </a:prstGeom>
          <a:noFill/>
          <a:ln w="9525">
            <a:noFill/>
            <a:miter lim="800000"/>
            <a:headEnd/>
            <a:tailEnd/>
          </a:ln>
        </p:spPr>
      </p:pic>
      <p:sp>
        <p:nvSpPr>
          <p:cNvPr id="19460" name="Text Box 5"/>
          <p:cNvSpPr txBox="1">
            <a:spLocks noChangeArrowheads="1"/>
          </p:cNvSpPr>
          <p:nvPr/>
        </p:nvSpPr>
        <p:spPr bwMode="auto">
          <a:xfrm>
            <a:off x="3962400" y="1524000"/>
            <a:ext cx="2749550" cy="646113"/>
          </a:xfrm>
          <a:prstGeom prst="rect">
            <a:avLst/>
          </a:prstGeom>
          <a:noFill/>
          <a:ln w="9525">
            <a:noFill/>
            <a:miter lim="800000"/>
            <a:headEnd/>
            <a:tailEnd/>
          </a:ln>
        </p:spPr>
        <p:txBody>
          <a:bodyPr wrap="none">
            <a:spAutoFit/>
          </a:bodyPr>
          <a:lstStyle/>
          <a:p>
            <a:r>
              <a:rPr lang="en-US" u="sng"/>
              <a:t>US Patent No. 4,833,729</a:t>
            </a:r>
          </a:p>
          <a:p>
            <a:r>
              <a:rPr lang="en-US"/>
              <a:t>“Shark Protector Suit”</a:t>
            </a:r>
          </a:p>
        </p:txBody>
      </p:sp>
      <p:pic>
        <p:nvPicPr>
          <p:cNvPr id="19461" name="Picture 6" descr="http://www.boatgraphicsnow.com/images/design/clipart/full/SHARK-2.jpg"/>
          <p:cNvPicPr>
            <a:picLocks noChangeAspect="1" noChangeArrowheads="1"/>
          </p:cNvPicPr>
          <p:nvPr/>
        </p:nvPicPr>
        <p:blipFill>
          <a:blip r:embed="rId4" cstate="print"/>
          <a:srcRect r="3999" b="17332"/>
          <a:stretch>
            <a:fillRect/>
          </a:stretch>
        </p:blipFill>
        <p:spPr bwMode="auto">
          <a:xfrm>
            <a:off x="2057400" y="2667000"/>
            <a:ext cx="2743200" cy="236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447800"/>
            <a:ext cx="2971800" cy="3505200"/>
          </a:xfrm>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pic>
        <p:nvPicPr>
          <p:cNvPr id="20483" name="Picture 3"/>
          <p:cNvPicPr>
            <a:picLocks noChangeAspect="1" noChangeArrowheads="1"/>
          </p:cNvPicPr>
          <p:nvPr/>
        </p:nvPicPr>
        <p:blipFill>
          <a:blip r:embed="rId3" cstate="print"/>
          <a:srcRect/>
          <a:stretch>
            <a:fillRect/>
          </a:stretch>
        </p:blipFill>
        <p:spPr bwMode="auto">
          <a:xfrm>
            <a:off x="1447800" y="2762250"/>
            <a:ext cx="1295400" cy="2952750"/>
          </a:xfrm>
          <a:prstGeom prst="rect">
            <a:avLst/>
          </a:prstGeom>
          <a:noFill/>
          <a:ln w="9525">
            <a:noFill/>
            <a:miter lim="800000"/>
            <a:headEnd/>
            <a:tailEnd/>
          </a:ln>
        </p:spPr>
      </p:pic>
      <p:sp>
        <p:nvSpPr>
          <p:cNvPr id="20484" name="Text Box 5"/>
          <p:cNvSpPr txBox="1">
            <a:spLocks noChangeArrowheads="1"/>
          </p:cNvSpPr>
          <p:nvPr/>
        </p:nvSpPr>
        <p:spPr bwMode="auto">
          <a:xfrm>
            <a:off x="2971800" y="1066800"/>
            <a:ext cx="2749550" cy="646113"/>
          </a:xfrm>
          <a:prstGeom prst="rect">
            <a:avLst/>
          </a:prstGeom>
          <a:noFill/>
          <a:ln w="9525">
            <a:noFill/>
            <a:miter lim="800000"/>
            <a:headEnd/>
            <a:tailEnd/>
          </a:ln>
        </p:spPr>
        <p:txBody>
          <a:bodyPr wrap="none">
            <a:spAutoFit/>
          </a:bodyPr>
          <a:lstStyle/>
          <a:p>
            <a:r>
              <a:rPr lang="en-US" u="sng"/>
              <a:t>US Patent No. 4,833,729</a:t>
            </a:r>
          </a:p>
          <a:p>
            <a:r>
              <a:rPr lang="en-US"/>
              <a:t>“Shark Protector Suit”</a:t>
            </a:r>
          </a:p>
        </p:txBody>
      </p:sp>
      <p:sp>
        <p:nvSpPr>
          <p:cNvPr id="5" name="Rectangle 4"/>
          <p:cNvSpPr/>
          <p:nvPr/>
        </p:nvSpPr>
        <p:spPr>
          <a:xfrm>
            <a:off x="3276600" y="1830388"/>
            <a:ext cx="5105400" cy="3784600"/>
          </a:xfrm>
          <a:prstGeom prst="rect">
            <a:avLst/>
          </a:prstGeom>
        </p:spPr>
        <p:txBody>
          <a:bodyPr>
            <a:spAutoFit/>
          </a:bodyPr>
          <a:lstStyle/>
          <a:p>
            <a:pPr>
              <a:defRPr/>
            </a:pPr>
            <a:r>
              <a:rPr lang="en-US" sz="1200" dirty="0">
                <a:latin typeface="+mj-lt"/>
              </a:rPr>
              <a:t>1. A suit for protecting its wearer from attack by sharks comprising: </a:t>
            </a:r>
            <a:br>
              <a:rPr lang="en-US" sz="1200" dirty="0">
                <a:latin typeface="+mj-lt"/>
              </a:rPr>
            </a:br>
            <a:r>
              <a:rPr lang="en-US" sz="1200" dirty="0">
                <a:latin typeface="+mj-lt"/>
              </a:rPr>
              <a:t/>
            </a:r>
            <a:br>
              <a:rPr lang="en-US" sz="1200" dirty="0">
                <a:latin typeface="+mj-lt"/>
              </a:rPr>
            </a:br>
            <a:r>
              <a:rPr lang="en-US" sz="1200" dirty="0">
                <a:latin typeface="+mj-lt"/>
              </a:rPr>
              <a:t>	rubber suit means for substantially completely covering the wearer's body; </a:t>
            </a:r>
            <a:br>
              <a:rPr lang="en-US" sz="1200" dirty="0">
                <a:latin typeface="+mj-lt"/>
              </a:rPr>
            </a:br>
            <a:r>
              <a:rPr lang="en-US" sz="1200" dirty="0">
                <a:latin typeface="+mj-lt"/>
              </a:rPr>
              <a:t/>
            </a:r>
            <a:br>
              <a:rPr lang="en-US" sz="1200" dirty="0">
                <a:latin typeface="+mj-lt"/>
              </a:rPr>
            </a:br>
            <a:r>
              <a:rPr lang="en-US" sz="1200" dirty="0">
                <a:latin typeface="+mj-lt"/>
              </a:rPr>
              <a:t>	closed helmet means including a face mask attached to the suit means for substantially completely covering the wearer's head; </a:t>
            </a:r>
            <a:br>
              <a:rPr lang="en-US" sz="1200" dirty="0">
                <a:latin typeface="+mj-lt"/>
              </a:rPr>
            </a:br>
            <a:r>
              <a:rPr lang="en-US" sz="1200" dirty="0">
                <a:latin typeface="+mj-lt"/>
              </a:rPr>
              <a:t/>
            </a:r>
            <a:br>
              <a:rPr lang="en-US" sz="1200" dirty="0">
                <a:latin typeface="+mj-lt"/>
              </a:rPr>
            </a:br>
            <a:r>
              <a:rPr lang="en-US" sz="1200" dirty="0">
                <a:latin typeface="+mj-lt"/>
              </a:rPr>
              <a:t>	glove means attached to the suit means for substantially completely covering the wearer's hands; </a:t>
            </a:r>
            <a:br>
              <a:rPr lang="en-US" sz="1200" dirty="0">
                <a:latin typeface="+mj-lt"/>
              </a:rPr>
            </a:br>
            <a:r>
              <a:rPr lang="en-US" sz="1200" dirty="0">
                <a:latin typeface="+mj-lt"/>
              </a:rPr>
              <a:t/>
            </a:r>
            <a:br>
              <a:rPr lang="en-US" sz="1200" dirty="0">
                <a:latin typeface="+mj-lt"/>
              </a:rPr>
            </a:br>
            <a:r>
              <a:rPr lang="en-US" sz="1200" dirty="0">
                <a:latin typeface="+mj-lt"/>
              </a:rPr>
              <a:t>	shoe means attached to the suit means for substantially completely covering the wearer's feet; </a:t>
            </a:r>
            <a:br>
              <a:rPr lang="en-US" sz="1200" dirty="0">
                <a:latin typeface="+mj-lt"/>
              </a:rPr>
            </a:br>
            <a:r>
              <a:rPr lang="en-US" sz="1200" dirty="0">
                <a:latin typeface="+mj-lt"/>
              </a:rPr>
              <a:t/>
            </a:r>
            <a:br>
              <a:rPr lang="en-US" sz="1200" dirty="0">
                <a:latin typeface="+mj-lt"/>
              </a:rPr>
            </a:br>
            <a:r>
              <a:rPr lang="en-US" sz="1200" dirty="0">
                <a:latin typeface="+mj-lt"/>
              </a:rPr>
              <a:t>	elongated spike means for repelling sharks extending outwardly from the suit means </a:t>
            </a:r>
            <a:r>
              <a:rPr lang="en-US" sz="1200" b="1" u="sng" dirty="0">
                <a:latin typeface="+mj-lt"/>
              </a:rPr>
              <a:t>and</a:t>
            </a:r>
            <a:r>
              <a:rPr lang="en-US" sz="1200" dirty="0">
                <a:latin typeface="+mj-lt"/>
              </a:rPr>
              <a:t> helmet means; and rigid plate means attached to an outer surface of the suit for protecting the wearer. </a:t>
            </a:r>
            <a:endParaRPr lang="en-CA" sz="1200" dirty="0">
              <a:latin typeface="+mj-lt"/>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0"/>
            <a:ext cx="2971800" cy="3505200"/>
          </a:xfrm>
        </p:spPr>
        <p:txBody>
          <a:bodyPr/>
          <a:lstStyle/>
          <a:p>
            <a:pPr eaLnBrk="1" hangingPunct="1"/>
            <a:r>
              <a:rPr lang="en-CA" smtClean="0"/>
              <a:t/>
            </a:r>
            <a:br>
              <a:rPr lang="en-CA" smtClean="0"/>
            </a:br>
            <a:r>
              <a:rPr lang="en-CA" smtClean="0"/>
              <a:t> </a:t>
            </a:r>
            <a:r>
              <a:rPr lang="en-US" smtClean="0"/>
              <a:t>1) Introduction to Patents </a:t>
            </a:r>
            <a:r>
              <a:rPr lang="en-CA" smtClean="0"/>
              <a:t/>
            </a:r>
            <a:br>
              <a:rPr lang="en-CA" smtClean="0"/>
            </a:br>
            <a:r>
              <a:rPr lang="en-CA" smtClean="0"/>
              <a:t>WHAT IS A PATENT?</a:t>
            </a:r>
            <a:endParaRPr lang="en-US" smtClean="0"/>
          </a:p>
        </p:txBody>
      </p:sp>
      <p:sp>
        <p:nvSpPr>
          <p:cNvPr id="21507" name="Text Box 5"/>
          <p:cNvSpPr txBox="1">
            <a:spLocks noChangeArrowheads="1"/>
          </p:cNvSpPr>
          <p:nvPr/>
        </p:nvSpPr>
        <p:spPr bwMode="auto">
          <a:xfrm>
            <a:off x="2971800" y="1066800"/>
            <a:ext cx="3198813" cy="646113"/>
          </a:xfrm>
          <a:prstGeom prst="rect">
            <a:avLst/>
          </a:prstGeom>
          <a:noFill/>
          <a:ln w="9525">
            <a:noFill/>
            <a:miter lim="800000"/>
            <a:headEnd/>
            <a:tailEnd/>
          </a:ln>
        </p:spPr>
        <p:txBody>
          <a:bodyPr wrap="none">
            <a:spAutoFit/>
          </a:bodyPr>
          <a:lstStyle/>
          <a:p>
            <a:r>
              <a:rPr lang="en-US" u="sng"/>
              <a:t>Examples of Software Claims</a:t>
            </a:r>
          </a:p>
          <a:p>
            <a:endParaRPr lang="en-US"/>
          </a:p>
        </p:txBody>
      </p:sp>
      <p:sp>
        <p:nvSpPr>
          <p:cNvPr id="5" name="Rectangle 4"/>
          <p:cNvSpPr/>
          <p:nvPr/>
        </p:nvSpPr>
        <p:spPr>
          <a:xfrm>
            <a:off x="3124200" y="2209800"/>
            <a:ext cx="4495800" cy="4294188"/>
          </a:xfrm>
          <a:prstGeom prst="rect">
            <a:avLst/>
          </a:prstGeom>
        </p:spPr>
        <p:txBody>
          <a:bodyPr>
            <a:spAutoFit/>
          </a:bodyPr>
          <a:lstStyle/>
          <a:p>
            <a:pPr>
              <a:defRPr/>
            </a:pPr>
            <a:r>
              <a:rPr lang="en-US" sz="1300" dirty="0">
                <a:latin typeface="+mj-lt"/>
              </a:rPr>
              <a:t>1. A computer, comprising:</a:t>
            </a:r>
          </a:p>
          <a:p>
            <a:pPr>
              <a:defRPr/>
            </a:pPr>
            <a:r>
              <a:rPr lang="en-US" sz="1300" dirty="0">
                <a:latin typeface="+mj-lt"/>
              </a:rPr>
              <a:t>	</a:t>
            </a:r>
          </a:p>
          <a:p>
            <a:pPr lvl="1">
              <a:defRPr/>
            </a:pPr>
            <a:r>
              <a:rPr lang="en-US" sz="1300" dirty="0">
                <a:latin typeface="+mj-lt"/>
              </a:rPr>
              <a:t>a. a memory for storing a software application; and</a:t>
            </a:r>
          </a:p>
          <a:p>
            <a:pPr lvl="1">
              <a:defRPr/>
            </a:pPr>
            <a:r>
              <a:rPr lang="en-US" sz="1300" dirty="0">
                <a:latin typeface="+mj-lt"/>
              </a:rPr>
              <a:t>b. a processor for accessing the memory and for executing the software application, the processor configured for performing X and Y.</a:t>
            </a:r>
          </a:p>
          <a:p>
            <a:pPr>
              <a:defRPr/>
            </a:pPr>
            <a:endParaRPr lang="en-US" sz="1300" dirty="0">
              <a:latin typeface="+mj-lt"/>
            </a:endParaRPr>
          </a:p>
          <a:p>
            <a:pPr>
              <a:defRPr/>
            </a:pPr>
            <a:r>
              <a:rPr lang="en-US" sz="1300" dirty="0">
                <a:latin typeface="+mj-lt"/>
              </a:rPr>
              <a:t>2. A computer readable memory having recorded thereon statements and instructions for execution by a computer, said statements and instructions comprising:</a:t>
            </a:r>
          </a:p>
          <a:p>
            <a:pPr>
              <a:defRPr/>
            </a:pPr>
            <a:r>
              <a:rPr lang="en-US" sz="1300" dirty="0">
                <a:latin typeface="+mj-lt"/>
              </a:rPr>
              <a:t>	</a:t>
            </a:r>
          </a:p>
          <a:p>
            <a:pPr lvl="1">
              <a:defRPr/>
            </a:pPr>
            <a:r>
              <a:rPr lang="en-US" sz="1300" dirty="0">
                <a:latin typeface="+mj-lt"/>
              </a:rPr>
              <a:t>a. code means for performing X; and</a:t>
            </a:r>
          </a:p>
          <a:p>
            <a:pPr lvl="1">
              <a:defRPr/>
            </a:pPr>
            <a:r>
              <a:rPr lang="en-US" sz="1300" dirty="0">
                <a:latin typeface="+mj-lt"/>
              </a:rPr>
              <a:t>b. code means for performing Y.</a:t>
            </a:r>
          </a:p>
          <a:p>
            <a:pPr lvl="1">
              <a:defRPr/>
            </a:pPr>
            <a:endParaRPr lang="en-US" sz="1300" dirty="0">
              <a:latin typeface="+mj-lt"/>
            </a:endParaRPr>
          </a:p>
          <a:p>
            <a:pPr>
              <a:defRPr/>
            </a:pPr>
            <a:r>
              <a:rPr lang="en-US" sz="1300" dirty="0">
                <a:latin typeface="+mj-lt"/>
              </a:rPr>
              <a:t>3. A computer-implemented method, comprising:</a:t>
            </a:r>
          </a:p>
          <a:p>
            <a:pPr lvl="1">
              <a:defRPr/>
            </a:pPr>
            <a:endParaRPr lang="en-US" sz="1300" dirty="0">
              <a:latin typeface="+mj-lt"/>
            </a:endParaRPr>
          </a:p>
          <a:p>
            <a:pPr>
              <a:defRPr/>
            </a:pPr>
            <a:endParaRPr lang="en-US" sz="1300" dirty="0">
              <a:latin typeface="+mj-lt"/>
            </a:endParaRPr>
          </a:p>
          <a:p>
            <a:pPr>
              <a:defRPr/>
            </a:pPr>
            <a:endParaRPr lang="en-US" sz="1300" dirty="0">
              <a:latin typeface="+mj-lt"/>
            </a:endParaRPr>
          </a:p>
          <a:p>
            <a:pPr>
              <a:defRPr/>
            </a:pPr>
            <a:endParaRPr lang="en-CA" sz="1300" dirty="0">
              <a:latin typeface="+mj-lt"/>
            </a:endParaRPr>
          </a:p>
        </p:txBody>
      </p:sp>
      <p:pic>
        <p:nvPicPr>
          <p:cNvPr id="21509" name="Picture 5" descr="C:\Program Files\Microsoft Office\MEDIA\CAGCAT10\j0205582.wmf"/>
          <p:cNvPicPr>
            <a:picLocks noChangeAspect="1" noChangeArrowheads="1"/>
          </p:cNvPicPr>
          <p:nvPr/>
        </p:nvPicPr>
        <p:blipFill>
          <a:blip r:embed="rId3" cstate="print"/>
          <a:srcRect/>
          <a:stretch>
            <a:fillRect/>
          </a:stretch>
        </p:blipFill>
        <p:spPr bwMode="auto">
          <a:xfrm>
            <a:off x="1447800" y="2133600"/>
            <a:ext cx="1465263" cy="1344613"/>
          </a:xfrm>
          <a:prstGeom prst="rect">
            <a:avLst/>
          </a:prstGeom>
          <a:noFill/>
          <a:ln w="9525">
            <a:noFill/>
            <a:miter lim="800000"/>
            <a:headEnd/>
            <a:tailEnd/>
          </a:ln>
        </p:spPr>
      </p:pic>
      <p:pic>
        <p:nvPicPr>
          <p:cNvPr id="21510" name="Picture 6" descr="C:\Program Files\Microsoft Office\MEDIA\CAGCAT10\j0196400.wmf"/>
          <p:cNvPicPr>
            <a:picLocks noChangeAspect="1" noChangeArrowheads="1"/>
          </p:cNvPicPr>
          <p:nvPr/>
        </p:nvPicPr>
        <p:blipFill>
          <a:blip r:embed="rId4" cstate="print"/>
          <a:srcRect/>
          <a:stretch>
            <a:fillRect/>
          </a:stretch>
        </p:blipFill>
        <p:spPr bwMode="auto">
          <a:xfrm>
            <a:off x="1828800" y="3962400"/>
            <a:ext cx="1004888" cy="1073150"/>
          </a:xfrm>
          <a:prstGeom prst="rect">
            <a:avLst/>
          </a:prstGeom>
          <a:noFill/>
          <a:ln w="9525">
            <a:noFill/>
            <a:miter lim="800000"/>
            <a:headEnd/>
            <a:tailEnd/>
          </a:ln>
        </p:spPr>
      </p:pic>
      <p:pic>
        <p:nvPicPr>
          <p:cNvPr id="21511" name="Picture 7" descr="C:\Documents and Settings\bmak\Local Settings\Temporary Internet Files\Content.IE5\ELOX8LYP\MC900281590[1].wmf"/>
          <p:cNvPicPr>
            <a:picLocks noChangeAspect="1" noChangeArrowheads="1"/>
          </p:cNvPicPr>
          <p:nvPr/>
        </p:nvPicPr>
        <p:blipFill>
          <a:blip r:embed="rId5" cstate="print"/>
          <a:srcRect/>
          <a:stretch>
            <a:fillRect/>
          </a:stretch>
        </p:blipFill>
        <p:spPr bwMode="auto">
          <a:xfrm>
            <a:off x="990600" y="4114800"/>
            <a:ext cx="758825" cy="762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CA" sz="1400" smtClean="0"/>
              <a:t>Outline</a:t>
            </a:r>
            <a:endParaRPr lang="en-US" sz="1400" smtClean="0"/>
          </a:p>
        </p:txBody>
      </p:sp>
      <p:sp>
        <p:nvSpPr>
          <p:cNvPr id="161795" name="Rectangle 3"/>
          <p:cNvSpPr>
            <a:spLocks noGrp="1" noChangeArrowheads="1"/>
          </p:cNvSpPr>
          <p:nvPr>
            <p:ph type="body" sz="half" idx="1"/>
          </p:nvPr>
        </p:nvSpPr>
        <p:spPr>
          <a:xfrm>
            <a:off x="4114800" y="1219200"/>
            <a:ext cx="4343400" cy="3505200"/>
          </a:xfrm>
        </p:spPr>
        <p:txBody>
          <a:bodyPr/>
          <a:lstStyle/>
          <a:p>
            <a:pPr marL="609600" indent="-609600" eaLnBrk="1" hangingPunct="1"/>
            <a:endParaRPr lang="en-US" sz="1600" smtClean="0"/>
          </a:p>
          <a:p>
            <a:pPr marL="609600" indent="-609600" eaLnBrk="1" hangingPunct="1"/>
            <a:r>
              <a:rPr lang="en-US" sz="1400" smtClean="0"/>
              <a:t>1) Introduction to patents</a:t>
            </a:r>
          </a:p>
          <a:p>
            <a:pPr marL="609600" indent="-609600" eaLnBrk="1" hangingPunct="1"/>
            <a:r>
              <a:rPr lang="en-US" sz="1400" b="1" smtClean="0"/>
              <a:t>2) Tools and Searching Methods</a:t>
            </a:r>
          </a:p>
          <a:p>
            <a:pPr marL="609600" indent="-609600" eaLnBrk="1" hangingPunct="1"/>
            <a:r>
              <a:rPr lang="en-US" sz="1400" smtClean="0"/>
              <a:t>3) Identifying the invention</a:t>
            </a:r>
          </a:p>
          <a:p>
            <a:pPr marL="609600" indent="-609600" eaLnBrk="1" hangingPunct="1"/>
            <a:r>
              <a:rPr lang="en-US" sz="1400" smtClean="0"/>
              <a:t>4) Examples and exercise</a:t>
            </a:r>
          </a:p>
          <a:p>
            <a:pPr marL="609600" indent="-609600" eaLnBrk="1" hangingPunct="1"/>
            <a:r>
              <a:rPr lang="en-US" sz="14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61795">
                                            <p:txEl>
                                              <p:pRg st="5" end="5"/>
                                            </p:txEl>
                                          </p:spTgt>
                                        </p:tgtEl>
                                        <p:attrNameLst>
                                          <p:attrName>style.visibility</p:attrName>
                                        </p:attrNameLst>
                                      </p:cBhvr>
                                      <p:to>
                                        <p:strVal val="visible"/>
                                      </p:to>
                                    </p:set>
                                    <p:anim calcmode="lin" valueType="num">
                                      <p:cBhvr additive="base">
                                        <p:cTn id="7" dur="500" fill="hold"/>
                                        <p:tgtEl>
                                          <p:spTgt spid="161795">
                                            <p:txEl>
                                              <p:pRg st="5" end="5"/>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1795">
                                            <p:txEl>
                                              <p:pRg st="5" end="5"/>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anim calcmode="lin" valueType="num">
                                      <p:cBhvr additive="base">
                                        <p:cTn id="11" dur="500" fill="hold"/>
                                        <p:tgtEl>
                                          <p:spTgt spid="16179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6179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anim calcmode="lin" valueType="num">
                                      <p:cBhvr additive="base">
                                        <p:cTn id="15" dur="500" fill="hold"/>
                                        <p:tgtEl>
                                          <p:spTgt spid="16179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6179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61795">
                                            <p:txEl>
                                              <p:pRg st="3" end="3"/>
                                            </p:txEl>
                                          </p:spTgt>
                                        </p:tgtEl>
                                        <p:attrNameLst>
                                          <p:attrName>style.visibility</p:attrName>
                                        </p:attrNameLst>
                                      </p:cBhvr>
                                      <p:to>
                                        <p:strVal val="visible"/>
                                      </p:to>
                                    </p:set>
                                    <p:anim calcmode="lin" valueType="num">
                                      <p:cBhvr additive="base">
                                        <p:cTn id="19" dur="500" fill="hold"/>
                                        <p:tgtEl>
                                          <p:spTgt spid="161795">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179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61795">
                                            <p:txEl>
                                              <p:pRg st="4" end="4"/>
                                            </p:txEl>
                                          </p:spTgt>
                                        </p:tgtEl>
                                        <p:attrNameLst>
                                          <p:attrName>style.visibility</p:attrName>
                                        </p:attrNameLst>
                                      </p:cBhvr>
                                      <p:to>
                                        <p:strVal val="visible"/>
                                      </p:to>
                                    </p:set>
                                    <p:anim calcmode="lin" valueType="num">
                                      <p:cBhvr additive="base">
                                        <p:cTn id="23" dur="500" fill="hold"/>
                                        <p:tgtEl>
                                          <p:spTgt spid="161795">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6179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CA" smtClean="0"/>
              <a:t/>
            </a:r>
            <a:br>
              <a:rPr lang="en-CA" smtClean="0"/>
            </a:br>
            <a:r>
              <a:rPr lang="en-CA" smtClean="0"/>
              <a:t>WHY SEARCH?</a:t>
            </a:r>
            <a:endParaRPr lang="en-US" smtClean="0"/>
          </a:p>
        </p:txBody>
      </p:sp>
      <p:sp>
        <p:nvSpPr>
          <p:cNvPr id="332803" name="Rectangle 3"/>
          <p:cNvSpPr>
            <a:spLocks noGrp="1" noChangeArrowheads="1"/>
          </p:cNvSpPr>
          <p:nvPr>
            <p:ph type="body" sz="half" idx="1"/>
          </p:nvPr>
        </p:nvSpPr>
        <p:spPr>
          <a:xfrm>
            <a:off x="3657600" y="1219200"/>
            <a:ext cx="4419600" cy="4953000"/>
          </a:xfrm>
        </p:spPr>
        <p:txBody>
          <a:bodyPr/>
          <a:lstStyle/>
          <a:p>
            <a:pPr marL="609600" indent="-609600" eaLnBrk="1" hangingPunct="1"/>
            <a:endParaRPr lang="en-US" sz="1400" smtClean="0"/>
          </a:p>
          <a:p>
            <a:pPr marL="609600" indent="-609600" eaLnBrk="1" hangingPunct="1"/>
            <a:endParaRPr lang="en-US" sz="1400" smtClean="0"/>
          </a:p>
          <a:p>
            <a:pPr marL="609600" indent="-609600" eaLnBrk="1" hangingPunct="1"/>
            <a:r>
              <a:rPr lang="en-US" sz="1400" smtClean="0"/>
              <a:t>Patent must be new	</a:t>
            </a:r>
          </a:p>
        </p:txBody>
      </p:sp>
      <p:pic>
        <p:nvPicPr>
          <p:cNvPr id="23556" name="Picture 8" descr="http://patentbeast.com/artgallery/images/2006_12_22.jpg"/>
          <p:cNvPicPr>
            <a:picLocks noChangeAspect="1" noChangeArrowheads="1"/>
          </p:cNvPicPr>
          <p:nvPr/>
        </p:nvPicPr>
        <p:blipFill>
          <a:blip r:embed="rId3" cstate="print"/>
          <a:srcRect/>
          <a:stretch>
            <a:fillRect/>
          </a:stretch>
        </p:blipFill>
        <p:spPr bwMode="auto">
          <a:xfrm>
            <a:off x="457200" y="2819400"/>
            <a:ext cx="8420100" cy="26765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32803">
                                            <p:txEl>
                                              <p:pRg st="2" end="2"/>
                                            </p:txEl>
                                          </p:spTgt>
                                        </p:tgtEl>
                                        <p:attrNameLst>
                                          <p:attrName>style.visibility</p:attrName>
                                        </p:attrNameLst>
                                      </p:cBhvr>
                                      <p:to>
                                        <p:strVal val="visible"/>
                                      </p:to>
                                    </p:set>
                                    <p:anim calcmode="lin" valueType="num">
                                      <p:cBhvr additive="base">
                                        <p:cTn id="7" dur="500" fill="hold"/>
                                        <p:tgtEl>
                                          <p:spTgt spid="332803">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3280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CA" smtClean="0"/>
              <a:t/>
            </a:r>
            <a:br>
              <a:rPr lang="en-CA" smtClean="0"/>
            </a:br>
            <a:r>
              <a:rPr lang="en-CA" smtClean="0"/>
              <a:t>WHY SEARCH?</a:t>
            </a:r>
            <a:endParaRPr lang="en-US" smtClean="0"/>
          </a:p>
        </p:txBody>
      </p:sp>
      <p:sp>
        <p:nvSpPr>
          <p:cNvPr id="332803" name="Rectangle 3"/>
          <p:cNvSpPr>
            <a:spLocks noGrp="1" noChangeArrowheads="1"/>
          </p:cNvSpPr>
          <p:nvPr>
            <p:ph type="body" sz="half" idx="1"/>
          </p:nvPr>
        </p:nvSpPr>
        <p:spPr>
          <a:xfrm>
            <a:off x="3657600" y="1219200"/>
            <a:ext cx="4419600" cy="4953000"/>
          </a:xfrm>
        </p:spPr>
        <p:txBody>
          <a:bodyPr/>
          <a:lstStyle/>
          <a:p>
            <a:pPr marL="609600" indent="-609600" eaLnBrk="1" hangingPunct="1"/>
            <a:endParaRPr lang="en-US" sz="1400" smtClean="0"/>
          </a:p>
          <a:p>
            <a:pPr marL="609600" indent="-609600" eaLnBrk="1" hangingPunct="1"/>
            <a:endParaRPr lang="en-US" sz="1400" smtClean="0"/>
          </a:p>
          <a:p>
            <a:pPr marL="609600" indent="-609600" eaLnBrk="1" hangingPunct="1"/>
            <a:r>
              <a:rPr lang="en-US" sz="1400" smtClean="0"/>
              <a:t>Save Money</a:t>
            </a:r>
          </a:p>
        </p:txBody>
      </p:sp>
      <p:pic>
        <p:nvPicPr>
          <p:cNvPr id="24580" name="Picture 2" descr="2006-12-23"/>
          <p:cNvPicPr>
            <a:picLocks noChangeAspect="1" noChangeArrowheads="1"/>
          </p:cNvPicPr>
          <p:nvPr/>
        </p:nvPicPr>
        <p:blipFill>
          <a:blip r:embed="rId3" cstate="print"/>
          <a:srcRect/>
          <a:stretch>
            <a:fillRect/>
          </a:stretch>
        </p:blipFill>
        <p:spPr bwMode="auto">
          <a:xfrm>
            <a:off x="1143000" y="2438400"/>
            <a:ext cx="7594600" cy="2438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32803">
                                            <p:txEl>
                                              <p:pRg st="2" end="2"/>
                                            </p:txEl>
                                          </p:spTgt>
                                        </p:tgtEl>
                                        <p:attrNameLst>
                                          <p:attrName>style.visibility</p:attrName>
                                        </p:attrNameLst>
                                      </p:cBhvr>
                                      <p:to>
                                        <p:strVal val="visible"/>
                                      </p:to>
                                    </p:set>
                                    <p:anim calcmode="lin" valueType="num">
                                      <p:cBhvr additive="base">
                                        <p:cTn id="7" dur="500" fill="hold"/>
                                        <p:tgtEl>
                                          <p:spTgt spid="332803">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3280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2</a:t>
            </a:r>
            <a:r>
              <a:rPr lang="en-US" sz="1400" smtClean="0"/>
              <a:t>) Tools and Searching Methods</a:t>
            </a:r>
            <a:br>
              <a:rPr lang="en-US" sz="1400" smtClean="0"/>
            </a:br>
            <a:r>
              <a:rPr lang="en-CA" sz="1400" smtClean="0"/>
              <a:t/>
            </a:r>
            <a:br>
              <a:rPr lang="en-CA" sz="1400" smtClean="0"/>
            </a:br>
            <a:endParaRPr lang="en-US" sz="1400" smtClean="0"/>
          </a:p>
        </p:txBody>
      </p:sp>
      <p:sp>
        <p:nvSpPr>
          <p:cNvPr id="163843" name="Rectangle 3"/>
          <p:cNvSpPr>
            <a:spLocks noGrp="1" noChangeArrowheads="1"/>
          </p:cNvSpPr>
          <p:nvPr>
            <p:ph type="body" sz="half" idx="1"/>
          </p:nvPr>
        </p:nvSpPr>
        <p:spPr>
          <a:xfrm>
            <a:off x="3581400" y="1485900"/>
            <a:ext cx="4267200" cy="3505200"/>
          </a:xfrm>
        </p:spPr>
        <p:txBody>
          <a:bodyPr/>
          <a:lstStyle/>
          <a:p>
            <a:pPr marL="609600" indent="-609600" eaLnBrk="1" hangingPunct="1"/>
            <a:endParaRPr lang="en-US" sz="1400" smtClean="0"/>
          </a:p>
          <a:p>
            <a:pPr marL="609600" indent="-609600" eaLnBrk="1" hangingPunct="1"/>
            <a:r>
              <a:rPr lang="en-US" sz="1400" smtClean="0"/>
              <a:t>See handout</a:t>
            </a:r>
          </a:p>
          <a:p>
            <a:pPr marL="609600" indent="-609600" eaLnBrk="1" hangingPunct="1"/>
            <a:endParaRPr lang="en-US" sz="1400" smtClean="0"/>
          </a:p>
          <a:p>
            <a:pPr marL="609600" indent="-609600" eaLnBrk="1" hangingPunct="1">
              <a:buFontTx/>
              <a:buAutoNum type="arabicParenR"/>
            </a:pPr>
            <a:r>
              <a:rPr lang="en-US" sz="1400" smtClean="0"/>
              <a:t>Patent Offices</a:t>
            </a:r>
          </a:p>
          <a:p>
            <a:pPr marL="609600" indent="-609600" eaLnBrk="1" hangingPunct="1">
              <a:buFontTx/>
              <a:buAutoNum type="arabicParenR"/>
            </a:pPr>
            <a:r>
              <a:rPr lang="en-US" sz="1400" smtClean="0"/>
              <a:t>Third Party Searching Tools</a:t>
            </a:r>
          </a:p>
          <a:p>
            <a:pPr marL="609600" indent="-609600" eaLnBrk="1" hangingPunct="1">
              <a:buFontTx/>
              <a:buAutoNum type="arabicParenR"/>
            </a:pPr>
            <a:r>
              <a:rPr lang="en-US" sz="1400" smtClean="0"/>
              <a:t>Patent Download Websites</a:t>
            </a:r>
          </a:p>
          <a:p>
            <a:pPr marL="609600" indent="-609600" eaLnBrk="1" hangingPunct="1"/>
            <a:endParaRPr lang="en-US" sz="1400" smtClean="0"/>
          </a:p>
          <a:p>
            <a:pPr marL="609600" indent="-609600" eaLnBrk="1" hangingPunct="1"/>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3843">
                                            <p:txEl>
                                              <p:pRg st="1" end="1"/>
                                            </p:txEl>
                                          </p:spTgt>
                                        </p:tgtEl>
                                        <p:attrNameLst>
                                          <p:attrName>style.visibility</p:attrName>
                                        </p:attrNameLst>
                                      </p:cBhvr>
                                      <p:to>
                                        <p:strVal val="visible"/>
                                      </p:to>
                                    </p:set>
                                    <p:anim calcmode="lin" valueType="num">
                                      <p:cBhvr additive="base">
                                        <p:cTn id="7" dur="500" fill="hold"/>
                                        <p:tgtEl>
                                          <p:spTgt spid="16384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3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63843">
                                            <p:txEl>
                                              <p:pRg st="3" end="3"/>
                                            </p:txEl>
                                          </p:spTgt>
                                        </p:tgtEl>
                                        <p:attrNameLst>
                                          <p:attrName>style.visibility</p:attrName>
                                        </p:attrNameLst>
                                      </p:cBhvr>
                                      <p:to>
                                        <p:strVal val="visible"/>
                                      </p:to>
                                    </p:set>
                                    <p:anim calcmode="lin" valueType="num">
                                      <p:cBhvr additive="base">
                                        <p:cTn id="13" dur="500" fill="hold"/>
                                        <p:tgtEl>
                                          <p:spTgt spid="16384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638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63843">
                                            <p:txEl>
                                              <p:pRg st="4" end="4"/>
                                            </p:txEl>
                                          </p:spTgt>
                                        </p:tgtEl>
                                        <p:attrNameLst>
                                          <p:attrName>style.visibility</p:attrName>
                                        </p:attrNameLst>
                                      </p:cBhvr>
                                      <p:to>
                                        <p:strVal val="visible"/>
                                      </p:to>
                                    </p:set>
                                    <p:anim calcmode="lin" valueType="num">
                                      <p:cBhvr additive="base">
                                        <p:cTn id="19" dur="500" fill="hold"/>
                                        <p:tgtEl>
                                          <p:spTgt spid="163843">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38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63843">
                                            <p:txEl>
                                              <p:pRg st="5" end="5"/>
                                            </p:txEl>
                                          </p:spTgt>
                                        </p:tgtEl>
                                        <p:attrNameLst>
                                          <p:attrName>style.visibility</p:attrName>
                                        </p:attrNameLst>
                                      </p:cBhvr>
                                      <p:to>
                                        <p:strVal val="visible"/>
                                      </p:to>
                                    </p:set>
                                    <p:anim calcmode="lin" valueType="num">
                                      <p:cBhvr additive="base">
                                        <p:cTn id="25" dur="500" fill="hold"/>
                                        <p:tgtEl>
                                          <p:spTgt spid="163843">
                                            <p:txEl>
                                              <p:pRg st="5" end="5"/>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6384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28600" y="1476375"/>
            <a:ext cx="2971800" cy="3505200"/>
          </a:xfrm>
        </p:spPr>
        <p:txBody>
          <a:bodyPr/>
          <a:lstStyle/>
          <a:p>
            <a:pPr eaLnBrk="1" hangingPunct="1"/>
            <a:r>
              <a:rPr lang="en-CA" sz="1400" smtClean="0"/>
              <a:t/>
            </a:r>
            <a:br>
              <a:rPr lang="en-CA" sz="1400" smtClean="0"/>
            </a:br>
            <a:r>
              <a:rPr lang="en-CA" sz="1400" smtClean="0"/>
              <a:t>2</a:t>
            </a:r>
            <a:r>
              <a:rPr lang="en-US" sz="1400" smtClean="0"/>
              <a:t>) Tools and Searching Methods</a:t>
            </a:r>
            <a:br>
              <a:rPr lang="en-US" sz="1400" smtClean="0"/>
            </a:br>
            <a:r>
              <a:rPr lang="en-CA" sz="1400" smtClean="0"/>
              <a:t/>
            </a:r>
            <a:br>
              <a:rPr lang="en-CA" sz="1400" smtClean="0"/>
            </a:br>
            <a:endParaRPr lang="en-US" sz="1400" smtClean="0"/>
          </a:p>
        </p:txBody>
      </p:sp>
      <p:sp>
        <p:nvSpPr>
          <p:cNvPr id="26627" name="Rectangle 9"/>
          <p:cNvSpPr>
            <a:spLocks noChangeArrowheads="1"/>
          </p:cNvSpPr>
          <p:nvPr/>
        </p:nvSpPr>
        <p:spPr bwMode="auto">
          <a:xfrm>
            <a:off x="2757488" y="974725"/>
            <a:ext cx="1392237" cy="549275"/>
          </a:xfrm>
          <a:prstGeom prst="rect">
            <a:avLst/>
          </a:prstGeom>
          <a:noFill/>
          <a:ln w="9525">
            <a:noFill/>
            <a:miter lim="800000"/>
            <a:headEnd/>
            <a:tailEnd/>
          </a:ln>
        </p:spPr>
        <p:txBody>
          <a:bodyPr wrap="none" anchor="ctr">
            <a:spAutoFit/>
          </a:bodyPr>
          <a:lstStyle/>
          <a:p>
            <a:r>
              <a:rPr lang="en-US" sz="1200" b="1">
                <a:latin typeface="Verdana" pitchFamily="34" charset="0"/>
                <a:cs typeface="Times New Roman" pitchFamily="18" charset="0"/>
              </a:rPr>
              <a:t>Patent Offices</a:t>
            </a:r>
            <a:endParaRPr lang="en-US" sz="900"/>
          </a:p>
          <a:p>
            <a:pPr eaLnBrk="0" hangingPunct="0"/>
            <a:endParaRPr lang="en-US"/>
          </a:p>
        </p:txBody>
      </p:sp>
      <p:graphicFrame>
        <p:nvGraphicFramePr>
          <p:cNvPr id="253104" name="Group 176"/>
          <p:cNvGraphicFramePr>
            <a:graphicFrameLocks noGrp="1"/>
          </p:cNvGraphicFramePr>
          <p:nvPr/>
        </p:nvGraphicFramePr>
        <p:xfrm>
          <a:off x="2757488" y="1308100"/>
          <a:ext cx="5853112" cy="1222377"/>
        </p:xfrm>
        <a:graphic>
          <a:graphicData uri="http://schemas.openxmlformats.org/drawingml/2006/table">
            <a:tbl>
              <a:tblPr/>
              <a:tblGrid>
                <a:gridCol w="2289708"/>
                <a:gridCol w="3563404"/>
              </a:tblGrid>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Verdana" pitchFamily="34" charset="0"/>
                          <a:ea typeface="Times New Roman" pitchFamily="18" charset="0"/>
                          <a:cs typeface="Arial" charset="0"/>
                        </a:rPr>
                        <a:t>Country</a:t>
                      </a:r>
                      <a:endParaRPr kumimoji="0" lang="en-US" sz="18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Verdana" pitchFamily="34" charset="0"/>
                          <a:ea typeface="Times New Roman" pitchFamily="18" charset="0"/>
                          <a:cs typeface="Arial" charset="0"/>
                        </a:rPr>
                        <a:t>Website</a:t>
                      </a:r>
                      <a:endParaRPr kumimoji="0" lang="en-US" sz="1800" b="0" i="0" u="none" strike="noStrike" cap="none" normalizeH="0" baseline="0" smtClean="0">
                        <a:ln>
                          <a:noFill/>
                        </a:ln>
                        <a:solidFill>
                          <a:schemeClr val="bg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r>
              <a:tr h="3984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ea typeface="Times New Roman" pitchFamily="18" charset="0"/>
                          <a:cs typeface="Arial" charset="0"/>
                        </a:rPr>
                        <a:t>Canada</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hlinkClick r:id="rId3"/>
                        </a:rPr>
                        <a:t>http://strategis.ic.gc.ca/sc_mrksv/cipo/welcome/welcom-e.html</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ea typeface="Times New Roman" pitchFamily="18" charset="0"/>
                          <a:cs typeface="Arial" charset="0"/>
                        </a:rPr>
                        <a:t>U.S. (*)</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http://www.uspto.gov/patft/index.html </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ea typeface="Times New Roman" pitchFamily="18" charset="0"/>
                          <a:cs typeface="Arial" charset="0"/>
                        </a:rPr>
                        <a:t>Europe (*)</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Verdana" pitchFamily="34" charset="0"/>
                          <a:ea typeface="Times New Roman" pitchFamily="18" charset="0"/>
                          <a:cs typeface="Arial" charset="0"/>
                          <a:hlinkClick r:id="rId4"/>
                        </a:rPr>
                        <a:t>http://ep.espacenet.com/?locale=EN_ep</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645" name="Rectangle 85"/>
          <p:cNvSpPr>
            <a:spLocks noChangeArrowheads="1"/>
          </p:cNvSpPr>
          <p:nvPr/>
        </p:nvSpPr>
        <p:spPr bwMode="auto">
          <a:xfrm>
            <a:off x="2757488" y="3336925"/>
            <a:ext cx="2551112" cy="549275"/>
          </a:xfrm>
          <a:prstGeom prst="rect">
            <a:avLst/>
          </a:prstGeom>
          <a:noFill/>
          <a:ln w="9525">
            <a:noFill/>
            <a:miter lim="800000"/>
            <a:headEnd/>
            <a:tailEnd/>
          </a:ln>
        </p:spPr>
        <p:txBody>
          <a:bodyPr wrap="none" anchor="ctr">
            <a:spAutoFit/>
          </a:bodyPr>
          <a:lstStyle/>
          <a:p>
            <a:r>
              <a:rPr lang="en-US" sz="1200" b="1">
                <a:latin typeface="Verdana" pitchFamily="34" charset="0"/>
                <a:cs typeface="Times New Roman" pitchFamily="18" charset="0"/>
              </a:rPr>
              <a:t>Third Party Searching Tools</a:t>
            </a:r>
            <a:endParaRPr lang="en-US" sz="900"/>
          </a:p>
          <a:p>
            <a:pPr eaLnBrk="0" hangingPunct="0"/>
            <a:endParaRPr lang="en-US"/>
          </a:p>
        </p:txBody>
      </p:sp>
      <p:graphicFrame>
        <p:nvGraphicFramePr>
          <p:cNvPr id="253051" name="Group 123"/>
          <p:cNvGraphicFramePr>
            <a:graphicFrameLocks noGrp="1"/>
          </p:cNvGraphicFramePr>
          <p:nvPr/>
        </p:nvGraphicFramePr>
        <p:xfrm>
          <a:off x="2757488" y="3625850"/>
          <a:ext cx="5853112" cy="823914"/>
        </p:xfrm>
        <a:graphic>
          <a:graphicData uri="http://schemas.openxmlformats.org/drawingml/2006/table">
            <a:tbl>
              <a:tblPr/>
              <a:tblGrid>
                <a:gridCol w="2325632"/>
                <a:gridCol w="3527480"/>
              </a:tblGrid>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Verdana" pitchFamily="34" charset="0"/>
                          <a:ea typeface="Times New Roman" pitchFamily="18" charset="0"/>
                          <a:cs typeface="Arial" charset="0"/>
                        </a:rPr>
                        <a:t>Name</a:t>
                      </a:r>
                      <a:endParaRPr kumimoji="0" lang="en-US" sz="18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Verdana" pitchFamily="34" charset="0"/>
                          <a:ea typeface="Times New Roman" pitchFamily="18" charset="0"/>
                          <a:cs typeface="Arial" charset="0"/>
                        </a:rPr>
                        <a:t>Website</a:t>
                      </a:r>
                      <a:endParaRPr kumimoji="0" lang="en-US" sz="1800" b="0" i="0" u="none" strike="noStrike" cap="none" normalizeH="0" baseline="0" smtClean="0">
                        <a:ln>
                          <a:noFill/>
                        </a:ln>
                        <a:solidFill>
                          <a:schemeClr val="bg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Times New Roman" pitchFamily="18" charset="0"/>
                          <a:cs typeface="Arial" charset="0"/>
                        </a:rPr>
                        <a:t>Google US patents (*)</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Verdana" pitchFamily="34" charset="0"/>
                          <a:ea typeface="Times New Roman" pitchFamily="18" charset="0"/>
                          <a:cs typeface="Arial" charset="0"/>
                        </a:rPr>
                        <a:t>http://www.google.com/patents</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Verdana" pitchFamily="34" charset="0"/>
                          <a:ea typeface="Times New Roman" pitchFamily="18" charset="0"/>
                          <a:cs typeface="Arial" charset="0"/>
                        </a:rPr>
                        <a:t>Delphion</a:t>
                      </a:r>
                      <a:r>
                        <a:rPr kumimoji="0" lang="en-US" sz="1200" b="1" i="0" u="none" strike="noStrike" cap="none" normalizeH="0" baseline="0" dirty="0" smtClean="0">
                          <a:ln>
                            <a:noFill/>
                          </a:ln>
                          <a:solidFill>
                            <a:schemeClr val="tx1"/>
                          </a:solidFill>
                          <a:effectLst/>
                          <a:latin typeface="Verdana" pitchFamily="34" charset="0"/>
                          <a:ea typeface="Times New Roman" pitchFamily="18" charset="0"/>
                          <a:cs typeface="Arial" charset="0"/>
                        </a:rPr>
                        <a:t> ($)</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Verdana" pitchFamily="34" charset="0"/>
                          <a:ea typeface="Times New Roman" pitchFamily="18" charset="0"/>
                          <a:cs typeface="Arial" charset="0"/>
                          <a:hlinkClick r:id="rId5"/>
                        </a:rPr>
                        <a:t>http://www.delphion.com/</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r>
            </a:tbl>
          </a:graphicData>
        </a:graphic>
      </p:graphicFrame>
      <p:sp>
        <p:nvSpPr>
          <p:cNvPr id="26660" name="Rectangle 124"/>
          <p:cNvSpPr>
            <a:spLocks noChangeArrowheads="1"/>
          </p:cNvSpPr>
          <p:nvPr/>
        </p:nvSpPr>
        <p:spPr bwMode="auto">
          <a:xfrm>
            <a:off x="2757488" y="4708525"/>
            <a:ext cx="2489200" cy="549275"/>
          </a:xfrm>
          <a:prstGeom prst="rect">
            <a:avLst/>
          </a:prstGeom>
          <a:noFill/>
          <a:ln w="9525">
            <a:noFill/>
            <a:miter lim="800000"/>
            <a:headEnd/>
            <a:tailEnd/>
          </a:ln>
        </p:spPr>
        <p:txBody>
          <a:bodyPr wrap="none" anchor="ctr">
            <a:spAutoFit/>
          </a:bodyPr>
          <a:lstStyle/>
          <a:p>
            <a:r>
              <a:rPr lang="en-US" sz="1200" b="1">
                <a:latin typeface="Verdana" pitchFamily="34" charset="0"/>
                <a:cs typeface="Times New Roman" pitchFamily="18" charset="0"/>
              </a:rPr>
              <a:t>Patent Download Websites</a:t>
            </a:r>
            <a:endParaRPr lang="en-US" sz="900"/>
          </a:p>
          <a:p>
            <a:pPr eaLnBrk="0" hangingPunct="0"/>
            <a:endParaRPr lang="en-US"/>
          </a:p>
        </p:txBody>
      </p:sp>
      <p:graphicFrame>
        <p:nvGraphicFramePr>
          <p:cNvPr id="253102" name="Group 174"/>
          <p:cNvGraphicFramePr>
            <a:graphicFrameLocks noGrp="1"/>
          </p:cNvGraphicFramePr>
          <p:nvPr/>
        </p:nvGraphicFramePr>
        <p:xfrm>
          <a:off x="2757488" y="4999038"/>
          <a:ext cx="5853112" cy="1098552"/>
        </p:xfrm>
        <a:graphic>
          <a:graphicData uri="http://schemas.openxmlformats.org/drawingml/2006/table">
            <a:tbl>
              <a:tblPr/>
              <a:tblGrid>
                <a:gridCol w="2325632"/>
                <a:gridCol w="3527480"/>
              </a:tblGrid>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Verdana" pitchFamily="34" charset="0"/>
                          <a:ea typeface="Times New Roman" pitchFamily="18" charset="0"/>
                          <a:cs typeface="Arial" charset="0"/>
                        </a:rPr>
                        <a:t>Name</a:t>
                      </a:r>
                      <a:endParaRPr kumimoji="0" lang="en-US" sz="18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Verdana" pitchFamily="34" charset="0"/>
                          <a:ea typeface="Times New Roman" pitchFamily="18" charset="0"/>
                          <a:cs typeface="Arial" charset="0"/>
                        </a:rPr>
                        <a:t>Website</a:t>
                      </a:r>
                      <a:endParaRPr kumimoji="0" lang="en-US" sz="1800" b="0" i="0" u="none" strike="noStrike" cap="none" normalizeH="0" baseline="0" smtClean="0">
                        <a:ln>
                          <a:noFill/>
                        </a:ln>
                        <a:solidFill>
                          <a:schemeClr val="bg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r>
              <a:tr h="274638">
                <a:tc>
                  <a:txBody>
                    <a:bodyPr/>
                    <a:lstStyle/>
                    <a:p>
                      <a:pPr marL="0" marR="0">
                        <a:spcBef>
                          <a:spcPts val="0"/>
                        </a:spcBef>
                        <a:spcAft>
                          <a:spcPts val="0"/>
                        </a:spcAft>
                      </a:pPr>
                      <a:r>
                        <a:rPr lang="en-US" sz="1200" b="1" dirty="0">
                          <a:latin typeface="Verdana"/>
                          <a:ea typeface="Times New Roman"/>
                          <a:cs typeface="Times New Roman"/>
                        </a:rPr>
                        <a:t>Google US </a:t>
                      </a:r>
                      <a:r>
                        <a:rPr lang="en-US" sz="1200" b="1" dirty="0" smtClean="0">
                          <a:latin typeface="Verdana"/>
                          <a:ea typeface="Times New Roman"/>
                          <a:cs typeface="Times New Roman"/>
                        </a:rPr>
                        <a:t>patents</a:t>
                      </a:r>
                      <a:endParaRPr lang="en-CA"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a:spcBef>
                          <a:spcPts val="0"/>
                        </a:spcBef>
                        <a:spcAft>
                          <a:spcPts val="0"/>
                        </a:spcAft>
                      </a:pPr>
                      <a:r>
                        <a:rPr lang="en-US" sz="1000" dirty="0">
                          <a:solidFill>
                            <a:srgbClr val="000000"/>
                          </a:solidFill>
                          <a:latin typeface="Verdana"/>
                          <a:ea typeface="Times New Roman"/>
                          <a:cs typeface="Times New Roman"/>
                        </a:rPr>
                        <a:t>http://www.google.com/patents</a:t>
                      </a:r>
                      <a:endParaRPr lang="en-CA" sz="1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ea typeface="Times New Roman" pitchFamily="18" charset="0"/>
                          <a:cs typeface="Arial" charset="0"/>
                        </a:rPr>
                        <a:t>Patent Fetcher (*)</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Verdana" pitchFamily="34" charset="0"/>
                          <a:ea typeface="Times New Roman" pitchFamily="18" charset="0"/>
                          <a:cs typeface="Arial" charset="0"/>
                        </a:rPr>
                        <a:t>http://sughrue.patentfetcher.com/</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ea typeface="Times New Roman" pitchFamily="18" charset="0"/>
                          <a:cs typeface="Arial" charset="0"/>
                        </a:rPr>
                        <a:t>Pat2Pdf</a:t>
                      </a:r>
                      <a:endParaRPr kumimoji="0" lang="en-US"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Verdana" pitchFamily="34" charset="0"/>
                          <a:ea typeface="Times New Roman" pitchFamily="18" charset="0"/>
                          <a:cs typeface="Arial" charset="0"/>
                        </a:rPr>
                        <a:t>http://www.pat2pdf.org/</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678" name="Rectangle 175"/>
          <p:cNvSpPr>
            <a:spLocks noChangeArrowheads="1"/>
          </p:cNvSpPr>
          <p:nvPr/>
        </p:nvSpPr>
        <p:spPr bwMode="auto">
          <a:xfrm>
            <a:off x="2757488" y="5915025"/>
            <a:ext cx="184150" cy="366713"/>
          </a:xfrm>
          <a:prstGeom prst="rect">
            <a:avLst/>
          </a:prstGeom>
          <a:noFill/>
          <a:ln w="9525">
            <a:noFill/>
            <a:miter lim="800000"/>
            <a:headEnd/>
            <a:tailEnd/>
          </a:ln>
        </p:spPr>
        <p:txBody>
          <a:bodyPr wrap="none" anchor="ctr">
            <a:spAutoFit/>
          </a:bodyP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2</a:t>
            </a:r>
            <a:r>
              <a:rPr lang="en-US" sz="1400" smtClean="0"/>
              <a:t>) Tools and Searching Methods</a:t>
            </a:r>
            <a:br>
              <a:rPr lang="en-US" sz="1400" smtClean="0"/>
            </a:br>
            <a:r>
              <a:rPr lang="en-CA" sz="1400" smtClean="0"/>
              <a:t/>
            </a:r>
            <a:br>
              <a:rPr lang="en-CA" sz="1400" smtClean="0"/>
            </a:br>
            <a:endParaRPr lang="en-US" sz="1400" smtClean="0"/>
          </a:p>
        </p:txBody>
      </p:sp>
      <p:sp>
        <p:nvSpPr>
          <p:cNvPr id="167939" name="Rectangle 3"/>
          <p:cNvSpPr>
            <a:spLocks noGrp="1" noChangeArrowheads="1"/>
          </p:cNvSpPr>
          <p:nvPr>
            <p:ph type="body" sz="half" idx="1"/>
          </p:nvPr>
        </p:nvSpPr>
        <p:spPr>
          <a:xfrm>
            <a:off x="3581400" y="1485900"/>
            <a:ext cx="4724400" cy="4381500"/>
          </a:xfrm>
        </p:spPr>
        <p:txBody>
          <a:bodyPr/>
          <a:lstStyle/>
          <a:p>
            <a:pPr marL="609600" indent="-609600" eaLnBrk="1" hangingPunct="1"/>
            <a:endParaRPr lang="en-US" sz="1400" smtClean="0"/>
          </a:p>
          <a:p>
            <a:pPr marL="609600" indent="-609600" eaLnBrk="1" hangingPunct="1"/>
            <a:r>
              <a:rPr lang="en-US" sz="1400" smtClean="0"/>
              <a:t>1) Patent Offices</a:t>
            </a:r>
          </a:p>
          <a:p>
            <a:pPr marL="609600" indent="-609600" eaLnBrk="1" hangingPunct="1"/>
            <a:endParaRPr lang="en-US" sz="1400" smtClean="0"/>
          </a:p>
          <a:p>
            <a:pPr marL="609600" indent="-609600" eaLnBrk="1" hangingPunct="1"/>
            <a:r>
              <a:rPr lang="en-US" sz="1400" smtClean="0"/>
              <a:t>Source websites for searching of a particular country or region’s Patent Office records</a:t>
            </a:r>
          </a:p>
          <a:p>
            <a:pPr marL="609600" indent="-609600" eaLnBrk="1" hangingPunct="1"/>
            <a:endParaRPr lang="en-US" sz="1400" smtClean="0"/>
          </a:p>
          <a:p>
            <a:pPr marL="609600" indent="-609600" eaLnBrk="1" hangingPunct="1"/>
            <a:r>
              <a:rPr lang="en-US" sz="1400" b="1" smtClean="0"/>
              <a:t>Advantages</a:t>
            </a:r>
          </a:p>
          <a:p>
            <a:pPr marL="609600" indent="-609600" eaLnBrk="1" hangingPunct="1"/>
            <a:r>
              <a:rPr lang="en-US" sz="1400" smtClean="0"/>
              <a:t>- Database is based on the official Patent Office records</a:t>
            </a:r>
          </a:p>
          <a:p>
            <a:pPr marL="609600" indent="-609600" eaLnBrk="1" hangingPunct="1"/>
            <a:endParaRPr lang="en-US" sz="1400" smtClean="0"/>
          </a:p>
          <a:p>
            <a:pPr marL="609600" indent="-609600" eaLnBrk="1" hangingPunct="1"/>
            <a:r>
              <a:rPr lang="en-US" sz="1400" b="1" smtClean="0"/>
              <a:t>Disadvantages</a:t>
            </a:r>
          </a:p>
          <a:p>
            <a:pPr marL="609600" indent="-609600" eaLnBrk="1" hangingPunct="1"/>
            <a:r>
              <a:rPr lang="en-US" sz="1400" smtClean="0"/>
              <a:t>- Limited to specific country (except Europe P.O.)</a:t>
            </a:r>
          </a:p>
          <a:p>
            <a:pPr marL="609600" indent="-609600" eaLnBrk="1" hangingPunct="1"/>
            <a:r>
              <a:rPr lang="en-US" sz="1400" smtClean="0"/>
              <a:t>- Some search fields are limited or hard to use </a:t>
            </a:r>
          </a:p>
          <a:p>
            <a:pPr marL="609600" indent="-609600" eaLnBrk="1" hangingPunct="1"/>
            <a:r>
              <a:rPr lang="en-US" sz="1400" smtClean="0"/>
              <a:t>- Basic search engine algorithms (boolean)</a:t>
            </a:r>
          </a:p>
          <a:p>
            <a:pPr marL="609600" indent="-609600" eaLnBrk="1" hangingPunct="1"/>
            <a:r>
              <a:rPr lang="en-US" sz="1400" smtClean="0"/>
              <a:t>- Page-by-page downloading of patents is cumbersome</a:t>
            </a:r>
          </a:p>
          <a:p>
            <a:pPr marL="609600" indent="-609600" eaLnBrk="1" hangingPunct="1"/>
            <a:r>
              <a:rPr lang="en-US" sz="1400" smtClean="0"/>
              <a:t>- US database separates patents from applications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7939">
                                            <p:txEl>
                                              <p:pRg st="1" end="1"/>
                                            </p:txEl>
                                          </p:spTgt>
                                        </p:tgtEl>
                                        <p:attrNameLst>
                                          <p:attrName>style.visibility</p:attrName>
                                        </p:attrNameLst>
                                      </p:cBhvr>
                                      <p:to>
                                        <p:strVal val="visible"/>
                                      </p:to>
                                    </p:set>
                                    <p:anim calcmode="lin" valueType="num">
                                      <p:cBhvr additive="base">
                                        <p:cTn id="7" dur="500" fill="hold"/>
                                        <p:tgtEl>
                                          <p:spTgt spid="16793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79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67939">
                                            <p:txEl>
                                              <p:pRg st="3" end="3"/>
                                            </p:txEl>
                                          </p:spTgt>
                                        </p:tgtEl>
                                        <p:attrNameLst>
                                          <p:attrName>style.visibility</p:attrName>
                                        </p:attrNameLst>
                                      </p:cBhvr>
                                      <p:to>
                                        <p:strVal val="visible"/>
                                      </p:to>
                                    </p:set>
                                    <p:anim calcmode="lin" valueType="num">
                                      <p:cBhvr additive="base">
                                        <p:cTn id="13" dur="500" fill="hold"/>
                                        <p:tgtEl>
                                          <p:spTgt spid="167939">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679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67939">
                                            <p:txEl>
                                              <p:pRg st="5" end="5"/>
                                            </p:txEl>
                                          </p:spTgt>
                                        </p:tgtEl>
                                        <p:attrNameLst>
                                          <p:attrName>style.visibility</p:attrName>
                                        </p:attrNameLst>
                                      </p:cBhvr>
                                      <p:to>
                                        <p:strVal val="visible"/>
                                      </p:to>
                                    </p:set>
                                    <p:anim calcmode="lin" valueType="num">
                                      <p:cBhvr additive="base">
                                        <p:cTn id="19" dur="500" fill="hold"/>
                                        <p:tgtEl>
                                          <p:spTgt spid="167939">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79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67939">
                                            <p:txEl>
                                              <p:pRg st="6" end="6"/>
                                            </p:txEl>
                                          </p:spTgt>
                                        </p:tgtEl>
                                        <p:attrNameLst>
                                          <p:attrName>style.visibility</p:attrName>
                                        </p:attrNameLst>
                                      </p:cBhvr>
                                      <p:to>
                                        <p:strVal val="visible"/>
                                      </p:to>
                                    </p:set>
                                    <p:anim calcmode="lin" valueType="num">
                                      <p:cBhvr additive="base">
                                        <p:cTn id="25" dur="500" fill="hold"/>
                                        <p:tgtEl>
                                          <p:spTgt spid="167939">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6793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67939">
                                            <p:txEl>
                                              <p:pRg st="8" end="8"/>
                                            </p:txEl>
                                          </p:spTgt>
                                        </p:tgtEl>
                                        <p:attrNameLst>
                                          <p:attrName>style.visibility</p:attrName>
                                        </p:attrNameLst>
                                      </p:cBhvr>
                                      <p:to>
                                        <p:strVal val="visible"/>
                                      </p:to>
                                    </p:set>
                                    <p:anim calcmode="lin" valueType="num">
                                      <p:cBhvr additive="base">
                                        <p:cTn id="31" dur="500" fill="hold"/>
                                        <p:tgtEl>
                                          <p:spTgt spid="167939">
                                            <p:txEl>
                                              <p:pRg st="8" end="8"/>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6793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67939">
                                            <p:txEl>
                                              <p:pRg st="9" end="9"/>
                                            </p:txEl>
                                          </p:spTgt>
                                        </p:tgtEl>
                                        <p:attrNameLst>
                                          <p:attrName>style.visibility</p:attrName>
                                        </p:attrNameLst>
                                      </p:cBhvr>
                                      <p:to>
                                        <p:strVal val="visible"/>
                                      </p:to>
                                    </p:set>
                                    <p:anim calcmode="lin" valueType="num">
                                      <p:cBhvr additive="base">
                                        <p:cTn id="37" dur="500" fill="hold"/>
                                        <p:tgtEl>
                                          <p:spTgt spid="167939">
                                            <p:txEl>
                                              <p:pRg st="9" end="9"/>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6793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67939">
                                            <p:txEl>
                                              <p:pRg st="10" end="10"/>
                                            </p:txEl>
                                          </p:spTgt>
                                        </p:tgtEl>
                                        <p:attrNameLst>
                                          <p:attrName>style.visibility</p:attrName>
                                        </p:attrNameLst>
                                      </p:cBhvr>
                                      <p:to>
                                        <p:strVal val="visible"/>
                                      </p:to>
                                    </p:set>
                                    <p:anim calcmode="lin" valueType="num">
                                      <p:cBhvr additive="base">
                                        <p:cTn id="43" dur="500" fill="hold"/>
                                        <p:tgtEl>
                                          <p:spTgt spid="167939">
                                            <p:txEl>
                                              <p:pRg st="10" end="1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6793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67939">
                                            <p:txEl>
                                              <p:pRg st="11" end="11"/>
                                            </p:txEl>
                                          </p:spTgt>
                                        </p:tgtEl>
                                        <p:attrNameLst>
                                          <p:attrName>style.visibility</p:attrName>
                                        </p:attrNameLst>
                                      </p:cBhvr>
                                      <p:to>
                                        <p:strVal val="visible"/>
                                      </p:to>
                                    </p:set>
                                    <p:anim calcmode="lin" valueType="num">
                                      <p:cBhvr additive="base">
                                        <p:cTn id="49" dur="500" fill="hold"/>
                                        <p:tgtEl>
                                          <p:spTgt spid="167939">
                                            <p:txEl>
                                              <p:pRg st="11" end="11"/>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67939">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67939">
                                            <p:txEl>
                                              <p:pRg st="12" end="12"/>
                                            </p:txEl>
                                          </p:spTgt>
                                        </p:tgtEl>
                                        <p:attrNameLst>
                                          <p:attrName>style.visibility</p:attrName>
                                        </p:attrNameLst>
                                      </p:cBhvr>
                                      <p:to>
                                        <p:strVal val="visible"/>
                                      </p:to>
                                    </p:set>
                                    <p:anim calcmode="lin" valueType="num">
                                      <p:cBhvr additive="base">
                                        <p:cTn id="55" dur="500" fill="hold"/>
                                        <p:tgtEl>
                                          <p:spTgt spid="167939">
                                            <p:txEl>
                                              <p:pRg st="12" end="12"/>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67939">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167939">
                                            <p:txEl>
                                              <p:pRg st="13" end="13"/>
                                            </p:txEl>
                                          </p:spTgt>
                                        </p:tgtEl>
                                        <p:attrNameLst>
                                          <p:attrName>style.visibility</p:attrName>
                                        </p:attrNameLst>
                                      </p:cBhvr>
                                      <p:to>
                                        <p:strVal val="visible"/>
                                      </p:to>
                                    </p:set>
                                    <p:anim calcmode="lin" valueType="num">
                                      <p:cBhvr additive="base">
                                        <p:cTn id="61" dur="500" fill="hold"/>
                                        <p:tgtEl>
                                          <p:spTgt spid="167939">
                                            <p:txEl>
                                              <p:pRg st="13" end="13"/>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167939">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2</a:t>
            </a:r>
            <a:r>
              <a:rPr lang="en-US" sz="1400" smtClean="0"/>
              <a:t>) Tools and Searching Methods</a:t>
            </a:r>
            <a:br>
              <a:rPr lang="en-US" sz="1400" smtClean="0"/>
            </a:br>
            <a:r>
              <a:rPr lang="en-CA" sz="1400" smtClean="0"/>
              <a:t/>
            </a:r>
            <a:br>
              <a:rPr lang="en-CA" sz="1400" smtClean="0"/>
            </a:br>
            <a:endParaRPr lang="en-US" sz="1400" smtClean="0"/>
          </a:p>
        </p:txBody>
      </p:sp>
      <p:sp>
        <p:nvSpPr>
          <p:cNvPr id="293891" name="Rectangle 3"/>
          <p:cNvSpPr>
            <a:spLocks noGrp="1" noChangeArrowheads="1"/>
          </p:cNvSpPr>
          <p:nvPr>
            <p:ph type="body" sz="half" idx="1"/>
          </p:nvPr>
        </p:nvSpPr>
        <p:spPr>
          <a:xfrm>
            <a:off x="3581400" y="1485900"/>
            <a:ext cx="4724400" cy="4381500"/>
          </a:xfrm>
        </p:spPr>
        <p:txBody>
          <a:bodyPr/>
          <a:lstStyle/>
          <a:p>
            <a:pPr marL="609600" indent="-609600" eaLnBrk="1" hangingPunct="1"/>
            <a:endParaRPr lang="en-US" sz="1400" smtClean="0"/>
          </a:p>
          <a:p>
            <a:pPr marL="609600" indent="-609600" eaLnBrk="1" hangingPunct="1"/>
            <a:r>
              <a:rPr lang="en-US" sz="1400" smtClean="0"/>
              <a:t>1) Patent Offices (U.S. Patent Office)</a:t>
            </a:r>
          </a:p>
        </p:txBody>
      </p:sp>
      <p:pic>
        <p:nvPicPr>
          <p:cNvPr id="28676" name="Picture 4"/>
          <p:cNvPicPr>
            <a:picLocks noChangeAspect="1" noChangeArrowheads="1"/>
          </p:cNvPicPr>
          <p:nvPr/>
        </p:nvPicPr>
        <p:blipFill>
          <a:blip r:embed="rId3" cstate="print"/>
          <a:srcRect/>
          <a:stretch>
            <a:fillRect/>
          </a:stretch>
        </p:blipFill>
        <p:spPr bwMode="auto">
          <a:xfrm>
            <a:off x="914400" y="2209800"/>
            <a:ext cx="7772400" cy="45656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93891">
                                            <p:txEl>
                                              <p:pRg st="1" end="1"/>
                                            </p:txEl>
                                          </p:spTgt>
                                        </p:tgtEl>
                                        <p:attrNameLst>
                                          <p:attrName>style.visibility</p:attrName>
                                        </p:attrNameLst>
                                      </p:cBhvr>
                                      <p:to>
                                        <p:strVal val="visible"/>
                                      </p:to>
                                    </p:set>
                                    <p:anim calcmode="lin" valueType="num">
                                      <p:cBhvr additive="base">
                                        <p:cTn id="7" dur="500" fill="hold"/>
                                        <p:tgtEl>
                                          <p:spTgt spid="29389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389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2</a:t>
            </a:r>
            <a:r>
              <a:rPr lang="en-US" sz="1400" smtClean="0"/>
              <a:t>) Tools and Searching Methods</a:t>
            </a:r>
            <a:br>
              <a:rPr lang="en-US" sz="1400" smtClean="0"/>
            </a:br>
            <a:r>
              <a:rPr lang="en-CA" sz="1400" smtClean="0"/>
              <a:t/>
            </a:r>
            <a:br>
              <a:rPr lang="en-CA" sz="1400" smtClean="0"/>
            </a:br>
            <a:endParaRPr lang="en-US" sz="1400" smtClean="0"/>
          </a:p>
        </p:txBody>
      </p:sp>
      <p:sp>
        <p:nvSpPr>
          <p:cNvPr id="169987" name="Rectangle 3"/>
          <p:cNvSpPr>
            <a:spLocks noGrp="1" noChangeArrowheads="1"/>
          </p:cNvSpPr>
          <p:nvPr>
            <p:ph type="body" sz="half" idx="1"/>
          </p:nvPr>
        </p:nvSpPr>
        <p:spPr>
          <a:xfrm>
            <a:off x="3581400" y="1485900"/>
            <a:ext cx="4724400" cy="4381500"/>
          </a:xfrm>
        </p:spPr>
        <p:txBody>
          <a:bodyPr/>
          <a:lstStyle/>
          <a:p>
            <a:pPr marL="609600" indent="-609600" eaLnBrk="1" hangingPunct="1">
              <a:lnSpc>
                <a:spcPct val="90000"/>
              </a:lnSpc>
            </a:pPr>
            <a:endParaRPr lang="en-US" sz="1400" smtClean="0"/>
          </a:p>
          <a:p>
            <a:pPr marL="609600" indent="-609600" eaLnBrk="1" hangingPunct="1">
              <a:lnSpc>
                <a:spcPct val="90000"/>
              </a:lnSpc>
            </a:pPr>
            <a:r>
              <a:rPr lang="en-US" sz="1400" smtClean="0"/>
              <a:t>2) Third Party Searching Tools</a:t>
            </a:r>
          </a:p>
          <a:p>
            <a:pPr marL="609600" indent="-609600" eaLnBrk="1" hangingPunct="1">
              <a:lnSpc>
                <a:spcPct val="90000"/>
              </a:lnSpc>
            </a:pPr>
            <a:endParaRPr lang="en-US" sz="1400" smtClean="0"/>
          </a:p>
          <a:p>
            <a:pPr marL="609600" indent="-609600" eaLnBrk="1" hangingPunct="1">
              <a:lnSpc>
                <a:spcPct val="90000"/>
              </a:lnSpc>
            </a:pPr>
            <a:r>
              <a:rPr lang="en-US" sz="1400" smtClean="0"/>
              <a:t>Proprietary software or websites which allow searching of different country databases</a:t>
            </a:r>
          </a:p>
          <a:p>
            <a:pPr marL="609600" indent="-609600" eaLnBrk="1" hangingPunct="1">
              <a:lnSpc>
                <a:spcPct val="90000"/>
              </a:lnSpc>
            </a:pPr>
            <a:endParaRPr lang="en-US" sz="1400" smtClean="0"/>
          </a:p>
          <a:p>
            <a:pPr marL="609600" indent="-609600" eaLnBrk="1" hangingPunct="1">
              <a:lnSpc>
                <a:spcPct val="90000"/>
              </a:lnSpc>
            </a:pPr>
            <a:r>
              <a:rPr lang="en-US" sz="1400" b="1" smtClean="0"/>
              <a:t>Advantages</a:t>
            </a:r>
          </a:p>
          <a:p>
            <a:pPr marL="609600" indent="-609600" eaLnBrk="1" hangingPunct="1">
              <a:lnSpc>
                <a:spcPct val="90000"/>
              </a:lnSpc>
            </a:pPr>
            <a:r>
              <a:rPr lang="en-US" sz="1400" smtClean="0"/>
              <a:t>- Flexibility and natural language searching e.g. Google patents</a:t>
            </a:r>
          </a:p>
          <a:p>
            <a:pPr marL="609600" indent="-609600" eaLnBrk="1" hangingPunct="1">
              <a:lnSpc>
                <a:spcPct val="90000"/>
              </a:lnSpc>
            </a:pPr>
            <a:r>
              <a:rPr lang="en-US" sz="1400" smtClean="0"/>
              <a:t>- Good litmus test approach</a:t>
            </a:r>
          </a:p>
          <a:p>
            <a:pPr marL="609600" indent="-609600" eaLnBrk="1" hangingPunct="1">
              <a:lnSpc>
                <a:spcPct val="90000"/>
              </a:lnSpc>
            </a:pPr>
            <a:r>
              <a:rPr lang="en-US" sz="1400" smtClean="0"/>
              <a:t>- One source may be able to search multiple databases – one stop shop</a:t>
            </a:r>
          </a:p>
          <a:p>
            <a:pPr marL="609600" indent="-609600" eaLnBrk="1" hangingPunct="1">
              <a:lnSpc>
                <a:spcPct val="90000"/>
              </a:lnSpc>
            </a:pPr>
            <a:endParaRPr lang="en-US" sz="1400" smtClean="0"/>
          </a:p>
          <a:p>
            <a:pPr marL="609600" indent="-609600" eaLnBrk="1" hangingPunct="1">
              <a:lnSpc>
                <a:spcPct val="90000"/>
              </a:lnSpc>
            </a:pPr>
            <a:r>
              <a:rPr lang="en-US" sz="1400" b="1" smtClean="0"/>
              <a:t>Disadvantages</a:t>
            </a:r>
          </a:p>
          <a:p>
            <a:pPr marL="609600" indent="-609600" eaLnBrk="1" hangingPunct="1">
              <a:lnSpc>
                <a:spcPct val="90000"/>
              </a:lnSpc>
            </a:pPr>
            <a:r>
              <a:rPr lang="en-US" sz="1400" smtClean="0"/>
              <a:t>- Possibly additional $</a:t>
            </a:r>
          </a:p>
          <a:p>
            <a:pPr marL="609600" indent="-609600" eaLnBrk="1" hangingPunct="1">
              <a:lnSpc>
                <a:spcPct val="90000"/>
              </a:lnSpc>
            </a:pPr>
            <a:r>
              <a:rPr lang="en-US" sz="1400" smtClean="0"/>
              <a:t>- Reliant on the source databases</a:t>
            </a:r>
          </a:p>
          <a:p>
            <a:pPr marL="609600" indent="-609600" eaLnBrk="1" hangingPunct="1">
              <a:lnSpc>
                <a:spcPct val="90000"/>
              </a:lnSpc>
            </a:pPr>
            <a:r>
              <a:rPr lang="en-US" sz="1400" smtClean="0"/>
              <a:t>- Broad search results may not give you the answer</a:t>
            </a:r>
          </a:p>
          <a:p>
            <a:pPr marL="609600" indent="-609600" eaLnBrk="1" hangingPunct="1">
              <a:lnSpc>
                <a:spcPct val="90000"/>
              </a:lnSpc>
            </a:pPr>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9987">
                                            <p:txEl>
                                              <p:pRg st="1" end="1"/>
                                            </p:txEl>
                                          </p:spTgt>
                                        </p:tgtEl>
                                        <p:attrNameLst>
                                          <p:attrName>style.visibility</p:attrName>
                                        </p:attrNameLst>
                                      </p:cBhvr>
                                      <p:to>
                                        <p:strVal val="visible"/>
                                      </p:to>
                                    </p:set>
                                    <p:anim calcmode="lin" valueType="num">
                                      <p:cBhvr additive="base">
                                        <p:cTn id="7" dur="500" fill="hold"/>
                                        <p:tgtEl>
                                          <p:spTgt spid="169987">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99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69987">
                                            <p:txEl>
                                              <p:pRg st="3" end="3"/>
                                            </p:txEl>
                                          </p:spTgt>
                                        </p:tgtEl>
                                        <p:attrNameLst>
                                          <p:attrName>style.visibility</p:attrName>
                                        </p:attrNameLst>
                                      </p:cBhvr>
                                      <p:to>
                                        <p:strVal val="visible"/>
                                      </p:to>
                                    </p:set>
                                    <p:anim calcmode="lin" valueType="num">
                                      <p:cBhvr additive="base">
                                        <p:cTn id="13" dur="500" fill="hold"/>
                                        <p:tgtEl>
                                          <p:spTgt spid="169987">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6998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69987">
                                            <p:txEl>
                                              <p:pRg st="5" end="5"/>
                                            </p:txEl>
                                          </p:spTgt>
                                        </p:tgtEl>
                                        <p:attrNameLst>
                                          <p:attrName>style.visibility</p:attrName>
                                        </p:attrNameLst>
                                      </p:cBhvr>
                                      <p:to>
                                        <p:strVal val="visible"/>
                                      </p:to>
                                    </p:set>
                                    <p:anim calcmode="lin" valueType="num">
                                      <p:cBhvr additive="base">
                                        <p:cTn id="19" dur="500" fill="hold"/>
                                        <p:tgtEl>
                                          <p:spTgt spid="169987">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998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69987">
                                            <p:txEl>
                                              <p:pRg st="6" end="6"/>
                                            </p:txEl>
                                          </p:spTgt>
                                        </p:tgtEl>
                                        <p:attrNameLst>
                                          <p:attrName>style.visibility</p:attrName>
                                        </p:attrNameLst>
                                      </p:cBhvr>
                                      <p:to>
                                        <p:strVal val="visible"/>
                                      </p:to>
                                    </p:set>
                                    <p:anim calcmode="lin" valueType="num">
                                      <p:cBhvr additive="base">
                                        <p:cTn id="25" dur="500" fill="hold"/>
                                        <p:tgtEl>
                                          <p:spTgt spid="169987">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6998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69987">
                                            <p:txEl>
                                              <p:pRg st="7" end="7"/>
                                            </p:txEl>
                                          </p:spTgt>
                                        </p:tgtEl>
                                        <p:attrNameLst>
                                          <p:attrName>style.visibility</p:attrName>
                                        </p:attrNameLst>
                                      </p:cBhvr>
                                      <p:to>
                                        <p:strVal val="visible"/>
                                      </p:to>
                                    </p:set>
                                    <p:anim calcmode="lin" valueType="num">
                                      <p:cBhvr additive="base">
                                        <p:cTn id="31" dur="500" fill="hold"/>
                                        <p:tgtEl>
                                          <p:spTgt spid="169987">
                                            <p:txEl>
                                              <p:pRg st="7" end="7"/>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6998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69987">
                                            <p:txEl>
                                              <p:pRg st="8" end="8"/>
                                            </p:txEl>
                                          </p:spTgt>
                                        </p:tgtEl>
                                        <p:attrNameLst>
                                          <p:attrName>style.visibility</p:attrName>
                                        </p:attrNameLst>
                                      </p:cBhvr>
                                      <p:to>
                                        <p:strVal val="visible"/>
                                      </p:to>
                                    </p:set>
                                    <p:anim calcmode="lin" valueType="num">
                                      <p:cBhvr additive="base">
                                        <p:cTn id="37" dur="500" fill="hold"/>
                                        <p:tgtEl>
                                          <p:spTgt spid="169987">
                                            <p:txEl>
                                              <p:pRg st="8" end="8"/>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6998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69987">
                                            <p:txEl>
                                              <p:pRg st="10" end="10"/>
                                            </p:txEl>
                                          </p:spTgt>
                                        </p:tgtEl>
                                        <p:attrNameLst>
                                          <p:attrName>style.visibility</p:attrName>
                                        </p:attrNameLst>
                                      </p:cBhvr>
                                      <p:to>
                                        <p:strVal val="visible"/>
                                      </p:to>
                                    </p:set>
                                    <p:anim calcmode="lin" valueType="num">
                                      <p:cBhvr additive="base">
                                        <p:cTn id="43" dur="500" fill="hold"/>
                                        <p:tgtEl>
                                          <p:spTgt spid="169987">
                                            <p:txEl>
                                              <p:pRg st="10" end="1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69987">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69987">
                                            <p:txEl>
                                              <p:pRg st="11" end="11"/>
                                            </p:txEl>
                                          </p:spTgt>
                                        </p:tgtEl>
                                        <p:attrNameLst>
                                          <p:attrName>style.visibility</p:attrName>
                                        </p:attrNameLst>
                                      </p:cBhvr>
                                      <p:to>
                                        <p:strVal val="visible"/>
                                      </p:to>
                                    </p:set>
                                    <p:anim calcmode="lin" valueType="num">
                                      <p:cBhvr additive="base">
                                        <p:cTn id="49" dur="500" fill="hold"/>
                                        <p:tgtEl>
                                          <p:spTgt spid="169987">
                                            <p:txEl>
                                              <p:pRg st="11" end="11"/>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69987">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69987">
                                            <p:txEl>
                                              <p:pRg st="12" end="12"/>
                                            </p:txEl>
                                          </p:spTgt>
                                        </p:tgtEl>
                                        <p:attrNameLst>
                                          <p:attrName>style.visibility</p:attrName>
                                        </p:attrNameLst>
                                      </p:cBhvr>
                                      <p:to>
                                        <p:strVal val="visible"/>
                                      </p:to>
                                    </p:set>
                                    <p:anim calcmode="lin" valueType="num">
                                      <p:cBhvr additive="base">
                                        <p:cTn id="55" dur="500" fill="hold"/>
                                        <p:tgtEl>
                                          <p:spTgt spid="169987">
                                            <p:txEl>
                                              <p:pRg st="12" end="12"/>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69987">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169987">
                                            <p:txEl>
                                              <p:pRg st="13" end="13"/>
                                            </p:txEl>
                                          </p:spTgt>
                                        </p:tgtEl>
                                        <p:attrNameLst>
                                          <p:attrName>style.visibility</p:attrName>
                                        </p:attrNameLst>
                                      </p:cBhvr>
                                      <p:to>
                                        <p:strVal val="visible"/>
                                      </p:to>
                                    </p:set>
                                    <p:anim calcmode="lin" valueType="num">
                                      <p:cBhvr additive="base">
                                        <p:cTn id="61" dur="500" fill="hold"/>
                                        <p:tgtEl>
                                          <p:spTgt spid="169987">
                                            <p:txEl>
                                              <p:pRg st="13" end="13"/>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169987">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2</a:t>
            </a:r>
            <a:r>
              <a:rPr lang="en-US" sz="1400" smtClean="0"/>
              <a:t>) Tools and Searching Methods</a:t>
            </a:r>
            <a:br>
              <a:rPr lang="en-US" sz="1400" smtClean="0"/>
            </a:br>
            <a:r>
              <a:rPr lang="en-CA" sz="1400" smtClean="0"/>
              <a:t/>
            </a:r>
            <a:br>
              <a:rPr lang="en-CA" sz="1400" smtClean="0"/>
            </a:br>
            <a:endParaRPr lang="en-US" sz="1400" smtClean="0"/>
          </a:p>
        </p:txBody>
      </p:sp>
      <p:sp>
        <p:nvSpPr>
          <p:cNvPr id="295939" name="Rectangle 3"/>
          <p:cNvSpPr>
            <a:spLocks noGrp="1" noChangeArrowheads="1"/>
          </p:cNvSpPr>
          <p:nvPr>
            <p:ph type="body" sz="half" idx="1"/>
          </p:nvPr>
        </p:nvSpPr>
        <p:spPr>
          <a:xfrm>
            <a:off x="3581400" y="1485900"/>
            <a:ext cx="5257800" cy="4381500"/>
          </a:xfrm>
        </p:spPr>
        <p:txBody>
          <a:bodyPr/>
          <a:lstStyle/>
          <a:p>
            <a:pPr marL="609600" indent="-609600" eaLnBrk="1" hangingPunct="1"/>
            <a:endParaRPr lang="en-US" sz="1400" smtClean="0"/>
          </a:p>
          <a:p>
            <a:pPr marL="609600" indent="-609600" eaLnBrk="1" hangingPunct="1"/>
            <a:r>
              <a:rPr lang="en-US" sz="1400" smtClean="0"/>
              <a:t>2) Third Party Searching Tools (e.g. Google patents)</a:t>
            </a:r>
          </a:p>
          <a:p>
            <a:pPr marL="609600" indent="-609600" eaLnBrk="1" hangingPunct="1"/>
            <a:endParaRPr lang="en-US" sz="1400" smtClean="0"/>
          </a:p>
        </p:txBody>
      </p:sp>
      <p:pic>
        <p:nvPicPr>
          <p:cNvPr id="30724" name="Picture 4"/>
          <p:cNvPicPr>
            <a:picLocks noChangeAspect="1" noChangeArrowheads="1"/>
          </p:cNvPicPr>
          <p:nvPr/>
        </p:nvPicPr>
        <p:blipFill>
          <a:blip r:embed="rId3" cstate="print"/>
          <a:srcRect/>
          <a:stretch>
            <a:fillRect/>
          </a:stretch>
        </p:blipFill>
        <p:spPr bwMode="auto">
          <a:xfrm>
            <a:off x="1752600" y="2057400"/>
            <a:ext cx="5867400" cy="46878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95939">
                                            <p:txEl>
                                              <p:pRg st="1" end="1"/>
                                            </p:txEl>
                                          </p:spTgt>
                                        </p:tgtEl>
                                        <p:attrNameLst>
                                          <p:attrName>style.visibility</p:attrName>
                                        </p:attrNameLst>
                                      </p:cBhvr>
                                      <p:to>
                                        <p:strVal val="visible"/>
                                      </p:to>
                                    </p:set>
                                    <p:anim calcmode="lin" valueType="num">
                                      <p:cBhvr additive="base">
                                        <p:cTn id="7" dur="500" fill="hold"/>
                                        <p:tgtEl>
                                          <p:spTgt spid="29593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593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2</a:t>
            </a:r>
            <a:r>
              <a:rPr lang="en-US" sz="1400" smtClean="0"/>
              <a:t>) Tools and Searching Methods</a:t>
            </a:r>
            <a:br>
              <a:rPr lang="en-US" sz="1400" smtClean="0"/>
            </a:br>
            <a:r>
              <a:rPr lang="en-CA" sz="1400" smtClean="0"/>
              <a:t/>
            </a:r>
            <a:br>
              <a:rPr lang="en-CA" sz="1400" smtClean="0"/>
            </a:br>
            <a:endParaRPr lang="en-US" sz="1400" smtClean="0"/>
          </a:p>
        </p:txBody>
      </p:sp>
      <p:sp>
        <p:nvSpPr>
          <p:cNvPr id="172035" name="Rectangle 3"/>
          <p:cNvSpPr>
            <a:spLocks noGrp="1" noChangeArrowheads="1"/>
          </p:cNvSpPr>
          <p:nvPr>
            <p:ph type="body" sz="half" idx="1"/>
          </p:nvPr>
        </p:nvSpPr>
        <p:spPr>
          <a:xfrm>
            <a:off x="3581400" y="1485900"/>
            <a:ext cx="4724400" cy="4381500"/>
          </a:xfrm>
        </p:spPr>
        <p:txBody>
          <a:bodyPr/>
          <a:lstStyle/>
          <a:p>
            <a:pPr marL="609600" indent="-609600" eaLnBrk="1" hangingPunct="1"/>
            <a:endParaRPr lang="en-US" sz="1400" smtClean="0"/>
          </a:p>
          <a:p>
            <a:pPr marL="609600" indent="-609600" eaLnBrk="1" hangingPunct="1"/>
            <a:r>
              <a:rPr lang="en-US" sz="1400" smtClean="0"/>
              <a:t>3) Patent Download Websites</a:t>
            </a:r>
          </a:p>
          <a:p>
            <a:pPr marL="609600" indent="-609600" eaLnBrk="1" hangingPunct="1"/>
            <a:endParaRPr lang="en-US" sz="1400" smtClean="0"/>
          </a:p>
          <a:p>
            <a:pPr marL="609600" indent="-609600" eaLnBrk="1" hangingPunct="1"/>
            <a:r>
              <a:rPr lang="en-US" sz="1400" smtClean="0"/>
              <a:t>Provide full pdf versions of patents  </a:t>
            </a:r>
          </a:p>
          <a:p>
            <a:pPr marL="609600" indent="-609600" eaLnBrk="1" hangingPunct="1"/>
            <a:endParaRPr lang="en-US" sz="1400" smtClean="0"/>
          </a:p>
          <a:p>
            <a:pPr marL="609600" indent="-609600" eaLnBrk="1" hangingPunct="1"/>
            <a:r>
              <a:rPr lang="en-US" sz="1400" b="1" smtClean="0"/>
              <a:t>Advantages</a:t>
            </a:r>
          </a:p>
          <a:p>
            <a:pPr marL="609600" indent="-609600" eaLnBrk="1" hangingPunct="1"/>
            <a:r>
              <a:rPr lang="en-US" sz="1400" smtClean="0"/>
              <a:t>- Does not require page-by-page downloading</a:t>
            </a:r>
          </a:p>
          <a:p>
            <a:pPr marL="609600" indent="-609600" eaLnBrk="1" hangingPunct="1"/>
            <a:r>
              <a:rPr lang="en-US" sz="1400" smtClean="0"/>
              <a:t>- Time-saving</a:t>
            </a:r>
          </a:p>
          <a:p>
            <a:pPr marL="609600" indent="-609600" eaLnBrk="1" hangingPunct="1"/>
            <a:r>
              <a:rPr lang="en-US" sz="1400" smtClean="0"/>
              <a:t>- Should be used once searching is done to obtain patents</a:t>
            </a:r>
          </a:p>
          <a:p>
            <a:pPr marL="609600" indent="-609600" eaLnBrk="1" hangingPunct="1"/>
            <a:endParaRPr lang="en-US" sz="1400" smtClean="0"/>
          </a:p>
          <a:p>
            <a:pPr marL="609600" indent="-609600" eaLnBrk="1" hangingPunct="1"/>
            <a:r>
              <a:rPr lang="en-US" sz="1400" b="1" smtClean="0"/>
              <a:t>Disadvantages</a:t>
            </a:r>
          </a:p>
          <a:p>
            <a:pPr marL="609600" indent="-609600" eaLnBrk="1" hangingPunct="1"/>
            <a:r>
              <a:rPr lang="en-US" sz="1400" smtClean="0"/>
              <a:t>- Poor search functionality – only accepts the patent number</a:t>
            </a:r>
          </a:p>
          <a:p>
            <a:pPr marL="609600" indent="-609600" eaLnBrk="1" hangingPunct="1"/>
            <a:r>
              <a:rPr lang="en-US" sz="1400" smtClean="0"/>
              <a:t>- Additional logos added to documents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2035">
                                            <p:txEl>
                                              <p:pRg st="1" end="1"/>
                                            </p:txEl>
                                          </p:spTgt>
                                        </p:tgtEl>
                                        <p:attrNameLst>
                                          <p:attrName>style.visibility</p:attrName>
                                        </p:attrNameLst>
                                      </p:cBhvr>
                                      <p:to>
                                        <p:strVal val="visible"/>
                                      </p:to>
                                    </p:set>
                                    <p:anim calcmode="lin" valueType="num">
                                      <p:cBhvr additive="base">
                                        <p:cTn id="7" dur="500" fill="hold"/>
                                        <p:tgtEl>
                                          <p:spTgt spid="172035">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20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72035">
                                            <p:txEl>
                                              <p:pRg st="3" end="3"/>
                                            </p:txEl>
                                          </p:spTgt>
                                        </p:tgtEl>
                                        <p:attrNameLst>
                                          <p:attrName>style.visibility</p:attrName>
                                        </p:attrNameLst>
                                      </p:cBhvr>
                                      <p:to>
                                        <p:strVal val="visible"/>
                                      </p:to>
                                    </p:set>
                                    <p:anim calcmode="lin" valueType="num">
                                      <p:cBhvr additive="base">
                                        <p:cTn id="13" dur="500" fill="hold"/>
                                        <p:tgtEl>
                                          <p:spTgt spid="172035">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20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72035">
                                            <p:txEl>
                                              <p:pRg st="5" end="5"/>
                                            </p:txEl>
                                          </p:spTgt>
                                        </p:tgtEl>
                                        <p:attrNameLst>
                                          <p:attrName>style.visibility</p:attrName>
                                        </p:attrNameLst>
                                      </p:cBhvr>
                                      <p:to>
                                        <p:strVal val="visible"/>
                                      </p:to>
                                    </p:set>
                                    <p:anim calcmode="lin" valueType="num">
                                      <p:cBhvr additive="base">
                                        <p:cTn id="19" dur="500" fill="hold"/>
                                        <p:tgtEl>
                                          <p:spTgt spid="172035">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20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72035">
                                            <p:txEl>
                                              <p:pRg st="6" end="6"/>
                                            </p:txEl>
                                          </p:spTgt>
                                        </p:tgtEl>
                                        <p:attrNameLst>
                                          <p:attrName>style.visibility</p:attrName>
                                        </p:attrNameLst>
                                      </p:cBhvr>
                                      <p:to>
                                        <p:strVal val="visible"/>
                                      </p:to>
                                    </p:set>
                                    <p:anim calcmode="lin" valueType="num">
                                      <p:cBhvr additive="base">
                                        <p:cTn id="25" dur="500" fill="hold"/>
                                        <p:tgtEl>
                                          <p:spTgt spid="172035">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203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72035">
                                            <p:txEl>
                                              <p:pRg st="7" end="7"/>
                                            </p:txEl>
                                          </p:spTgt>
                                        </p:tgtEl>
                                        <p:attrNameLst>
                                          <p:attrName>style.visibility</p:attrName>
                                        </p:attrNameLst>
                                      </p:cBhvr>
                                      <p:to>
                                        <p:strVal val="visible"/>
                                      </p:to>
                                    </p:set>
                                    <p:anim calcmode="lin" valueType="num">
                                      <p:cBhvr additive="base">
                                        <p:cTn id="31" dur="500" fill="hold"/>
                                        <p:tgtEl>
                                          <p:spTgt spid="172035">
                                            <p:txEl>
                                              <p:pRg st="7" end="7"/>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7203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72035">
                                            <p:txEl>
                                              <p:pRg st="8" end="8"/>
                                            </p:txEl>
                                          </p:spTgt>
                                        </p:tgtEl>
                                        <p:attrNameLst>
                                          <p:attrName>style.visibility</p:attrName>
                                        </p:attrNameLst>
                                      </p:cBhvr>
                                      <p:to>
                                        <p:strVal val="visible"/>
                                      </p:to>
                                    </p:set>
                                    <p:anim calcmode="lin" valueType="num">
                                      <p:cBhvr additive="base">
                                        <p:cTn id="37" dur="500" fill="hold"/>
                                        <p:tgtEl>
                                          <p:spTgt spid="172035">
                                            <p:txEl>
                                              <p:pRg st="8" end="8"/>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7203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72035">
                                            <p:txEl>
                                              <p:pRg st="10" end="10"/>
                                            </p:txEl>
                                          </p:spTgt>
                                        </p:tgtEl>
                                        <p:attrNameLst>
                                          <p:attrName>style.visibility</p:attrName>
                                        </p:attrNameLst>
                                      </p:cBhvr>
                                      <p:to>
                                        <p:strVal val="visible"/>
                                      </p:to>
                                    </p:set>
                                    <p:anim calcmode="lin" valueType="num">
                                      <p:cBhvr additive="base">
                                        <p:cTn id="43" dur="500" fill="hold"/>
                                        <p:tgtEl>
                                          <p:spTgt spid="172035">
                                            <p:txEl>
                                              <p:pRg st="10" end="1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7203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72035">
                                            <p:txEl>
                                              <p:pRg st="11" end="11"/>
                                            </p:txEl>
                                          </p:spTgt>
                                        </p:tgtEl>
                                        <p:attrNameLst>
                                          <p:attrName>style.visibility</p:attrName>
                                        </p:attrNameLst>
                                      </p:cBhvr>
                                      <p:to>
                                        <p:strVal val="visible"/>
                                      </p:to>
                                    </p:set>
                                    <p:anim calcmode="lin" valueType="num">
                                      <p:cBhvr additive="base">
                                        <p:cTn id="49" dur="500" fill="hold"/>
                                        <p:tgtEl>
                                          <p:spTgt spid="172035">
                                            <p:txEl>
                                              <p:pRg st="11" end="11"/>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72035">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72035">
                                            <p:txEl>
                                              <p:pRg st="12" end="12"/>
                                            </p:txEl>
                                          </p:spTgt>
                                        </p:tgtEl>
                                        <p:attrNameLst>
                                          <p:attrName>style.visibility</p:attrName>
                                        </p:attrNameLst>
                                      </p:cBhvr>
                                      <p:to>
                                        <p:strVal val="visible"/>
                                      </p:to>
                                    </p:set>
                                    <p:anim calcmode="lin" valueType="num">
                                      <p:cBhvr additive="base">
                                        <p:cTn id="55" dur="500" fill="hold"/>
                                        <p:tgtEl>
                                          <p:spTgt spid="172035">
                                            <p:txEl>
                                              <p:pRg st="12" end="12"/>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72035">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CA" sz="1400" smtClean="0"/>
              <a:t>Outline</a:t>
            </a:r>
            <a:endParaRPr lang="en-US" sz="1400" smtClean="0"/>
          </a:p>
        </p:txBody>
      </p:sp>
      <p:sp>
        <p:nvSpPr>
          <p:cNvPr id="174083" name="Rectangle 3"/>
          <p:cNvSpPr>
            <a:spLocks noGrp="1" noChangeArrowheads="1"/>
          </p:cNvSpPr>
          <p:nvPr>
            <p:ph type="body" sz="half" idx="1"/>
          </p:nvPr>
        </p:nvSpPr>
        <p:spPr>
          <a:xfrm>
            <a:off x="4114800" y="1219200"/>
            <a:ext cx="4343400" cy="3505200"/>
          </a:xfrm>
        </p:spPr>
        <p:txBody>
          <a:bodyPr/>
          <a:lstStyle/>
          <a:p>
            <a:pPr marL="609600" indent="-609600" eaLnBrk="1" hangingPunct="1"/>
            <a:endParaRPr lang="en-US" sz="1600" smtClean="0"/>
          </a:p>
          <a:p>
            <a:pPr marL="609600" indent="-609600" eaLnBrk="1" hangingPunct="1"/>
            <a:r>
              <a:rPr lang="en-US" sz="1400" smtClean="0"/>
              <a:t>1) Introduction to patents</a:t>
            </a:r>
          </a:p>
          <a:p>
            <a:pPr marL="609600" indent="-609600" eaLnBrk="1" hangingPunct="1"/>
            <a:r>
              <a:rPr lang="en-US" sz="1400" smtClean="0"/>
              <a:t>2) Tools and Searching Methods</a:t>
            </a:r>
          </a:p>
          <a:p>
            <a:pPr marL="609600" indent="-609600" eaLnBrk="1" hangingPunct="1"/>
            <a:r>
              <a:rPr lang="en-US" sz="1400" b="1" smtClean="0"/>
              <a:t>3) Identifying the invention</a:t>
            </a:r>
          </a:p>
          <a:p>
            <a:pPr marL="609600" indent="-609600" eaLnBrk="1" hangingPunct="1"/>
            <a:r>
              <a:rPr lang="en-US" sz="1400" smtClean="0"/>
              <a:t>4) Examples and exercise</a:t>
            </a:r>
          </a:p>
          <a:p>
            <a:pPr marL="609600" indent="-609600" eaLnBrk="1" hangingPunct="1"/>
            <a:r>
              <a:rPr lang="en-US" sz="14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74083">
                                            <p:txEl>
                                              <p:pRg st="5" end="5"/>
                                            </p:txEl>
                                          </p:spTgt>
                                        </p:tgtEl>
                                        <p:attrNameLst>
                                          <p:attrName>style.visibility</p:attrName>
                                        </p:attrNameLst>
                                      </p:cBhvr>
                                      <p:to>
                                        <p:strVal val="visible"/>
                                      </p:to>
                                    </p:set>
                                    <p:anim calcmode="lin" valueType="num">
                                      <p:cBhvr additive="base">
                                        <p:cTn id="7" dur="500" fill="hold"/>
                                        <p:tgtEl>
                                          <p:spTgt spid="174083">
                                            <p:txEl>
                                              <p:pRg st="5" end="5"/>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4083">
                                            <p:txEl>
                                              <p:pRg st="5" end="5"/>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4083">
                                            <p:txEl>
                                              <p:pRg st="1" end="1"/>
                                            </p:txEl>
                                          </p:spTgt>
                                        </p:tgtEl>
                                        <p:attrNameLst>
                                          <p:attrName>style.visibility</p:attrName>
                                        </p:attrNameLst>
                                      </p:cBhvr>
                                      <p:to>
                                        <p:strVal val="visible"/>
                                      </p:to>
                                    </p:set>
                                    <p:anim calcmode="lin" valueType="num">
                                      <p:cBhvr additive="base">
                                        <p:cTn id="11" dur="500" fill="hold"/>
                                        <p:tgtEl>
                                          <p:spTgt spid="17408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7408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4083">
                                            <p:txEl>
                                              <p:pRg st="2" end="2"/>
                                            </p:txEl>
                                          </p:spTgt>
                                        </p:tgtEl>
                                        <p:attrNameLst>
                                          <p:attrName>style.visibility</p:attrName>
                                        </p:attrNameLst>
                                      </p:cBhvr>
                                      <p:to>
                                        <p:strVal val="visible"/>
                                      </p:to>
                                    </p:set>
                                    <p:anim calcmode="lin" valueType="num">
                                      <p:cBhvr additive="base">
                                        <p:cTn id="15" dur="500" fill="hold"/>
                                        <p:tgtEl>
                                          <p:spTgt spid="17408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7408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74083">
                                            <p:txEl>
                                              <p:pRg st="3" end="3"/>
                                            </p:txEl>
                                          </p:spTgt>
                                        </p:tgtEl>
                                        <p:attrNameLst>
                                          <p:attrName>style.visibility</p:attrName>
                                        </p:attrNameLst>
                                      </p:cBhvr>
                                      <p:to>
                                        <p:strVal val="visible"/>
                                      </p:to>
                                    </p:set>
                                    <p:anim calcmode="lin" valueType="num">
                                      <p:cBhvr additive="base">
                                        <p:cTn id="19" dur="500" fill="hold"/>
                                        <p:tgtEl>
                                          <p:spTgt spid="17408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408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74083">
                                            <p:txEl>
                                              <p:pRg st="4" end="4"/>
                                            </p:txEl>
                                          </p:spTgt>
                                        </p:tgtEl>
                                        <p:attrNameLst>
                                          <p:attrName>style.visibility</p:attrName>
                                        </p:attrNameLst>
                                      </p:cBhvr>
                                      <p:to>
                                        <p:strVal val="visible"/>
                                      </p:to>
                                    </p:set>
                                    <p:anim calcmode="lin" valueType="num">
                                      <p:cBhvr additive="base">
                                        <p:cTn id="23" dur="500" fill="hold"/>
                                        <p:tgtEl>
                                          <p:spTgt spid="174083">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7408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3</a:t>
            </a:r>
            <a:r>
              <a:rPr lang="en-US" sz="1400" smtClean="0"/>
              <a:t>) Identifying the invention</a:t>
            </a:r>
            <a:br>
              <a:rPr lang="en-US" sz="1400" smtClean="0"/>
            </a:br>
            <a:r>
              <a:rPr lang="en-CA" sz="1400" smtClean="0"/>
              <a:t/>
            </a:r>
            <a:br>
              <a:rPr lang="en-CA" sz="1400" smtClean="0"/>
            </a:br>
            <a:endParaRPr lang="en-US" sz="1400" smtClean="0"/>
          </a:p>
        </p:txBody>
      </p:sp>
      <p:sp>
        <p:nvSpPr>
          <p:cNvPr id="176131" name="Rectangle 3"/>
          <p:cNvSpPr>
            <a:spLocks noGrp="1" noChangeArrowheads="1"/>
          </p:cNvSpPr>
          <p:nvPr>
            <p:ph type="body" sz="half" idx="1"/>
          </p:nvPr>
        </p:nvSpPr>
        <p:spPr>
          <a:xfrm>
            <a:off x="3581400" y="1485900"/>
            <a:ext cx="4724400" cy="4381500"/>
          </a:xfrm>
        </p:spPr>
        <p:txBody>
          <a:bodyPr/>
          <a:lstStyle/>
          <a:p>
            <a:pPr marL="609600" indent="-609600" eaLnBrk="1" hangingPunct="1"/>
            <a:endParaRPr lang="en-US" sz="1400" smtClean="0"/>
          </a:p>
          <a:p>
            <a:pPr marL="609600" indent="-609600" eaLnBrk="1" hangingPunct="1"/>
            <a:r>
              <a:rPr lang="en-US" sz="1400" b="1" smtClean="0"/>
              <a:t>Functional Analysis</a:t>
            </a:r>
          </a:p>
          <a:p>
            <a:pPr marL="609600" indent="-609600" eaLnBrk="1" hangingPunct="1"/>
            <a:endParaRPr lang="en-US" sz="1400" smtClean="0"/>
          </a:p>
          <a:p>
            <a:pPr marL="609600" indent="-609600" eaLnBrk="1" hangingPunct="1"/>
            <a:r>
              <a:rPr lang="en-US" sz="1400" b="1" smtClean="0"/>
              <a:t>Structural Analysis</a:t>
            </a:r>
          </a:p>
          <a:p>
            <a:pPr marL="609600" indent="-609600" eaLnBrk="1" hangingPunct="1"/>
            <a:endParaRPr lang="en-US" sz="1400" smtClean="0"/>
          </a:p>
          <a:p>
            <a:pPr marL="609600" indent="-609600" eaLnBrk="1" hangingPunct="1"/>
            <a:r>
              <a:rPr lang="en-US" sz="1400" b="1" smtClean="0"/>
              <a:t>Other Approaches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6131">
                                            <p:txEl>
                                              <p:pRg st="1" end="1"/>
                                            </p:txEl>
                                          </p:spTgt>
                                        </p:tgtEl>
                                        <p:attrNameLst>
                                          <p:attrName>style.visibility</p:attrName>
                                        </p:attrNameLst>
                                      </p:cBhvr>
                                      <p:to>
                                        <p:strVal val="visible"/>
                                      </p:to>
                                    </p:set>
                                    <p:anim calcmode="lin" valueType="num">
                                      <p:cBhvr additive="base">
                                        <p:cTn id="7" dur="500" fill="hold"/>
                                        <p:tgtEl>
                                          <p:spTgt spid="17613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61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76131">
                                            <p:txEl>
                                              <p:pRg st="3" end="3"/>
                                            </p:txEl>
                                          </p:spTgt>
                                        </p:tgtEl>
                                        <p:attrNameLst>
                                          <p:attrName>style.visibility</p:attrName>
                                        </p:attrNameLst>
                                      </p:cBhvr>
                                      <p:to>
                                        <p:strVal val="visible"/>
                                      </p:to>
                                    </p:set>
                                    <p:anim calcmode="lin" valueType="num">
                                      <p:cBhvr additive="base">
                                        <p:cTn id="13" dur="500" fill="hold"/>
                                        <p:tgtEl>
                                          <p:spTgt spid="176131">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61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76131">
                                            <p:txEl>
                                              <p:pRg st="5" end="5"/>
                                            </p:txEl>
                                          </p:spTgt>
                                        </p:tgtEl>
                                        <p:attrNameLst>
                                          <p:attrName>style.visibility</p:attrName>
                                        </p:attrNameLst>
                                      </p:cBhvr>
                                      <p:to>
                                        <p:strVal val="visible"/>
                                      </p:to>
                                    </p:set>
                                    <p:anim calcmode="lin" valueType="num">
                                      <p:cBhvr additive="base">
                                        <p:cTn id="19" dur="500" fill="hold"/>
                                        <p:tgtEl>
                                          <p:spTgt spid="176131">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613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3</a:t>
            </a:r>
            <a:r>
              <a:rPr lang="en-US" sz="1400" smtClean="0"/>
              <a:t>) Identifying the invention</a:t>
            </a:r>
            <a:br>
              <a:rPr lang="en-US" sz="1400" smtClean="0"/>
            </a:br>
            <a:r>
              <a:rPr lang="en-CA" sz="1400" smtClean="0"/>
              <a:t/>
            </a:r>
            <a:br>
              <a:rPr lang="en-CA" sz="1400" smtClean="0"/>
            </a:br>
            <a:endParaRPr lang="en-US" sz="1400" smtClean="0"/>
          </a:p>
        </p:txBody>
      </p:sp>
      <p:sp>
        <p:nvSpPr>
          <p:cNvPr id="212995" name="Rectangle 3"/>
          <p:cNvSpPr>
            <a:spLocks noGrp="1" noChangeArrowheads="1"/>
          </p:cNvSpPr>
          <p:nvPr>
            <p:ph type="body" sz="half" idx="1"/>
          </p:nvPr>
        </p:nvSpPr>
        <p:spPr>
          <a:xfrm>
            <a:off x="3581400" y="1485900"/>
            <a:ext cx="4724400" cy="4381500"/>
          </a:xfrm>
        </p:spPr>
        <p:txBody>
          <a:bodyPr/>
          <a:lstStyle/>
          <a:p>
            <a:pPr marL="609600" indent="-609600" eaLnBrk="1" hangingPunct="1"/>
            <a:endParaRPr lang="en-US" sz="1400" smtClean="0"/>
          </a:p>
          <a:p>
            <a:pPr marL="609600" indent="-609600" eaLnBrk="1" hangingPunct="1"/>
            <a:r>
              <a:rPr lang="en-US" sz="1400" b="1" smtClean="0"/>
              <a:t>Functional Analysis vs. Structural Analysis</a:t>
            </a:r>
          </a:p>
          <a:p>
            <a:pPr marL="609600" indent="-609600" eaLnBrk="1" hangingPunct="1"/>
            <a:endParaRPr lang="en-US" sz="1400" b="1" smtClean="0"/>
          </a:p>
          <a:p>
            <a:pPr marL="609600" indent="-609600" eaLnBrk="1" hangingPunct="1"/>
            <a:r>
              <a:rPr lang="en-US" sz="1400" b="1" smtClean="0"/>
              <a:t>Functional Analysis</a:t>
            </a:r>
          </a:p>
          <a:p>
            <a:pPr marL="609600" indent="-609600" eaLnBrk="1" hangingPunct="1"/>
            <a:r>
              <a:rPr lang="en-US" sz="1400" smtClean="0"/>
              <a:t>- Identifying features by their function rather than structure</a:t>
            </a:r>
          </a:p>
          <a:p>
            <a:pPr marL="609600" indent="-609600" eaLnBrk="1" hangingPunct="1"/>
            <a:r>
              <a:rPr lang="en-US" sz="1400" smtClean="0"/>
              <a:t>- Requires broader thinking</a:t>
            </a:r>
          </a:p>
          <a:p>
            <a:pPr marL="609600" indent="-609600" eaLnBrk="1" hangingPunct="1"/>
            <a:r>
              <a:rPr lang="en-US" sz="1400" smtClean="0"/>
              <a:t>- Allows you to understand the invention</a:t>
            </a:r>
          </a:p>
          <a:p>
            <a:pPr marL="609600" indent="-609600" eaLnBrk="1" hangingPunct="1"/>
            <a:r>
              <a:rPr lang="en-US" sz="1400" smtClean="0"/>
              <a:t>- Better results down the road</a:t>
            </a:r>
          </a:p>
          <a:p>
            <a:pPr marL="609600" indent="-609600" eaLnBrk="1" hangingPunct="1"/>
            <a:endParaRPr lang="en-US" sz="1400" smtClean="0"/>
          </a:p>
          <a:p>
            <a:pPr marL="609600" indent="-609600" eaLnBrk="1" hangingPunct="1"/>
            <a:r>
              <a:rPr lang="en-US" sz="1400" b="1" smtClean="0"/>
              <a:t>Structural Analysis</a:t>
            </a:r>
          </a:p>
          <a:p>
            <a:pPr marL="609600" indent="-609600" eaLnBrk="1" hangingPunct="1"/>
            <a:r>
              <a:rPr lang="en-US" sz="1400" smtClean="0"/>
              <a:t>- Identifying features by their structure rather than function </a:t>
            </a:r>
          </a:p>
          <a:p>
            <a:pPr marL="609600" indent="-609600" eaLnBrk="1" hangingPunct="1"/>
            <a:r>
              <a:rPr lang="en-US" sz="1400" smtClean="0"/>
              <a:t>- Good litmus test - Easier to perform initially</a:t>
            </a:r>
          </a:p>
          <a:p>
            <a:pPr marL="609600" indent="-609600" eaLnBrk="1" hangingPunct="1"/>
            <a:r>
              <a:rPr lang="en-US" sz="1400" smtClean="0"/>
              <a:t>- May not cover equivalents</a:t>
            </a:r>
          </a:p>
          <a:p>
            <a:pPr marL="609600" indent="-609600" eaLnBrk="1" hangingPunct="1"/>
            <a:r>
              <a:rPr lang="en-US" sz="1400" smtClean="0"/>
              <a:t>- May miss important results </a:t>
            </a:r>
          </a:p>
          <a:p>
            <a:pPr marL="609600" indent="-609600" eaLnBrk="1" hangingPunct="1"/>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2995">
                                            <p:txEl>
                                              <p:pRg st="1" end="1"/>
                                            </p:txEl>
                                          </p:spTgt>
                                        </p:tgtEl>
                                        <p:attrNameLst>
                                          <p:attrName>style.visibility</p:attrName>
                                        </p:attrNameLst>
                                      </p:cBhvr>
                                      <p:to>
                                        <p:strVal val="visible"/>
                                      </p:to>
                                    </p:set>
                                    <p:anim calcmode="lin" valueType="num">
                                      <p:cBhvr additive="base">
                                        <p:cTn id="7" dur="500" fill="hold"/>
                                        <p:tgtEl>
                                          <p:spTgt spid="212995">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29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12995">
                                            <p:txEl>
                                              <p:pRg st="3" end="3"/>
                                            </p:txEl>
                                          </p:spTgt>
                                        </p:tgtEl>
                                        <p:attrNameLst>
                                          <p:attrName>style.visibility</p:attrName>
                                        </p:attrNameLst>
                                      </p:cBhvr>
                                      <p:to>
                                        <p:strVal val="visible"/>
                                      </p:to>
                                    </p:set>
                                    <p:anim calcmode="lin" valueType="num">
                                      <p:cBhvr additive="base">
                                        <p:cTn id="13" dur="500" fill="hold"/>
                                        <p:tgtEl>
                                          <p:spTgt spid="212995">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129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12995">
                                            <p:txEl>
                                              <p:pRg st="4" end="4"/>
                                            </p:txEl>
                                          </p:spTgt>
                                        </p:tgtEl>
                                        <p:attrNameLst>
                                          <p:attrName>style.visibility</p:attrName>
                                        </p:attrNameLst>
                                      </p:cBhvr>
                                      <p:to>
                                        <p:strVal val="visible"/>
                                      </p:to>
                                    </p:set>
                                    <p:anim calcmode="lin" valueType="num">
                                      <p:cBhvr additive="base">
                                        <p:cTn id="19" dur="500" fill="hold"/>
                                        <p:tgtEl>
                                          <p:spTgt spid="212995">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129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12995">
                                            <p:txEl>
                                              <p:pRg st="5" end="5"/>
                                            </p:txEl>
                                          </p:spTgt>
                                        </p:tgtEl>
                                        <p:attrNameLst>
                                          <p:attrName>style.visibility</p:attrName>
                                        </p:attrNameLst>
                                      </p:cBhvr>
                                      <p:to>
                                        <p:strVal val="visible"/>
                                      </p:to>
                                    </p:set>
                                    <p:anim calcmode="lin" valueType="num">
                                      <p:cBhvr additive="base">
                                        <p:cTn id="25" dur="500" fill="hold"/>
                                        <p:tgtEl>
                                          <p:spTgt spid="212995">
                                            <p:txEl>
                                              <p:pRg st="5" end="5"/>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1299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12995">
                                            <p:txEl>
                                              <p:pRg st="6" end="6"/>
                                            </p:txEl>
                                          </p:spTgt>
                                        </p:tgtEl>
                                        <p:attrNameLst>
                                          <p:attrName>style.visibility</p:attrName>
                                        </p:attrNameLst>
                                      </p:cBhvr>
                                      <p:to>
                                        <p:strVal val="visible"/>
                                      </p:to>
                                    </p:set>
                                    <p:anim calcmode="lin" valueType="num">
                                      <p:cBhvr additive="base">
                                        <p:cTn id="31" dur="500" fill="hold"/>
                                        <p:tgtEl>
                                          <p:spTgt spid="212995">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1299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12995">
                                            <p:txEl>
                                              <p:pRg st="7" end="7"/>
                                            </p:txEl>
                                          </p:spTgt>
                                        </p:tgtEl>
                                        <p:attrNameLst>
                                          <p:attrName>style.visibility</p:attrName>
                                        </p:attrNameLst>
                                      </p:cBhvr>
                                      <p:to>
                                        <p:strVal val="visible"/>
                                      </p:to>
                                    </p:set>
                                    <p:anim calcmode="lin" valueType="num">
                                      <p:cBhvr additive="base">
                                        <p:cTn id="37" dur="500" fill="hold"/>
                                        <p:tgtEl>
                                          <p:spTgt spid="212995">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1299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212995">
                                            <p:txEl>
                                              <p:pRg st="9" end="9"/>
                                            </p:txEl>
                                          </p:spTgt>
                                        </p:tgtEl>
                                        <p:attrNameLst>
                                          <p:attrName>style.visibility</p:attrName>
                                        </p:attrNameLst>
                                      </p:cBhvr>
                                      <p:to>
                                        <p:strVal val="visible"/>
                                      </p:to>
                                    </p:set>
                                    <p:anim calcmode="lin" valueType="num">
                                      <p:cBhvr additive="base">
                                        <p:cTn id="43" dur="500" fill="hold"/>
                                        <p:tgtEl>
                                          <p:spTgt spid="212995">
                                            <p:txEl>
                                              <p:pRg st="9" end="9"/>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1299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212995">
                                            <p:txEl>
                                              <p:pRg st="10" end="10"/>
                                            </p:txEl>
                                          </p:spTgt>
                                        </p:tgtEl>
                                        <p:attrNameLst>
                                          <p:attrName>style.visibility</p:attrName>
                                        </p:attrNameLst>
                                      </p:cBhvr>
                                      <p:to>
                                        <p:strVal val="visible"/>
                                      </p:to>
                                    </p:set>
                                    <p:anim calcmode="lin" valueType="num">
                                      <p:cBhvr additive="base">
                                        <p:cTn id="49" dur="500" fill="hold"/>
                                        <p:tgtEl>
                                          <p:spTgt spid="212995">
                                            <p:txEl>
                                              <p:pRg st="10" end="1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21299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212995">
                                            <p:txEl>
                                              <p:pRg st="11" end="11"/>
                                            </p:txEl>
                                          </p:spTgt>
                                        </p:tgtEl>
                                        <p:attrNameLst>
                                          <p:attrName>style.visibility</p:attrName>
                                        </p:attrNameLst>
                                      </p:cBhvr>
                                      <p:to>
                                        <p:strVal val="visible"/>
                                      </p:to>
                                    </p:set>
                                    <p:anim calcmode="lin" valueType="num">
                                      <p:cBhvr additive="base">
                                        <p:cTn id="55" dur="500" fill="hold"/>
                                        <p:tgtEl>
                                          <p:spTgt spid="212995">
                                            <p:txEl>
                                              <p:pRg st="11" end="11"/>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212995">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212995">
                                            <p:txEl>
                                              <p:pRg st="12" end="12"/>
                                            </p:txEl>
                                          </p:spTgt>
                                        </p:tgtEl>
                                        <p:attrNameLst>
                                          <p:attrName>style.visibility</p:attrName>
                                        </p:attrNameLst>
                                      </p:cBhvr>
                                      <p:to>
                                        <p:strVal val="visible"/>
                                      </p:to>
                                    </p:set>
                                    <p:anim calcmode="lin" valueType="num">
                                      <p:cBhvr additive="base">
                                        <p:cTn id="61" dur="500" fill="hold"/>
                                        <p:tgtEl>
                                          <p:spTgt spid="212995">
                                            <p:txEl>
                                              <p:pRg st="12" end="12"/>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212995">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212995">
                                            <p:txEl>
                                              <p:pRg st="13" end="13"/>
                                            </p:txEl>
                                          </p:spTgt>
                                        </p:tgtEl>
                                        <p:attrNameLst>
                                          <p:attrName>style.visibility</p:attrName>
                                        </p:attrNameLst>
                                      </p:cBhvr>
                                      <p:to>
                                        <p:strVal val="visible"/>
                                      </p:to>
                                    </p:set>
                                    <p:anim calcmode="lin" valueType="num">
                                      <p:cBhvr additive="base">
                                        <p:cTn id="67" dur="500" fill="hold"/>
                                        <p:tgtEl>
                                          <p:spTgt spid="212995">
                                            <p:txEl>
                                              <p:pRg st="13" end="13"/>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12995">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3</a:t>
            </a:r>
            <a:r>
              <a:rPr lang="en-US" sz="1400" smtClean="0"/>
              <a:t>) Identifying the invention</a:t>
            </a:r>
            <a:br>
              <a:rPr lang="en-US" sz="1400" smtClean="0"/>
            </a:br>
            <a:r>
              <a:rPr lang="en-CA" sz="1400" smtClean="0"/>
              <a:t/>
            </a:r>
            <a:br>
              <a:rPr lang="en-CA" sz="1400" smtClean="0"/>
            </a:br>
            <a:endParaRPr lang="en-US" sz="1400" smtClean="0"/>
          </a:p>
        </p:txBody>
      </p:sp>
      <p:sp>
        <p:nvSpPr>
          <p:cNvPr id="178179" name="Rectangle 3"/>
          <p:cNvSpPr>
            <a:spLocks noGrp="1" noChangeArrowheads="1"/>
          </p:cNvSpPr>
          <p:nvPr>
            <p:ph type="body" sz="half" idx="1"/>
          </p:nvPr>
        </p:nvSpPr>
        <p:spPr>
          <a:xfrm>
            <a:off x="3505200" y="1447800"/>
            <a:ext cx="5562600" cy="4953000"/>
          </a:xfrm>
        </p:spPr>
        <p:txBody>
          <a:bodyPr/>
          <a:lstStyle/>
          <a:p>
            <a:pPr marL="609600" indent="-609600" eaLnBrk="1" hangingPunct="1"/>
            <a:endParaRPr lang="en-US" sz="1400" smtClean="0"/>
          </a:p>
          <a:p>
            <a:pPr marL="609600" indent="-609600" eaLnBrk="1" hangingPunct="1"/>
            <a:r>
              <a:rPr lang="en-US" sz="1400" b="1" smtClean="0"/>
              <a:t>Step 1: Functional Analysis</a:t>
            </a:r>
          </a:p>
          <a:p>
            <a:pPr marL="609600" indent="-609600" eaLnBrk="1" hangingPunct="1"/>
            <a:r>
              <a:rPr lang="en-US" sz="1400" smtClean="0"/>
              <a:t>- Make a chart</a:t>
            </a:r>
          </a:p>
          <a:p>
            <a:pPr marL="609600" indent="-609600" eaLnBrk="1" hangingPunct="1"/>
            <a:r>
              <a:rPr lang="en-US" sz="1400" smtClean="0"/>
              <a:t>- List all the functions or actions that are happening in the invention</a:t>
            </a:r>
          </a:p>
          <a:p>
            <a:pPr marL="609600" indent="-609600" eaLnBrk="1" hangingPunct="1"/>
            <a:r>
              <a:rPr lang="en-US" sz="1400" smtClean="0"/>
              <a:t>- Use “action” words (gerunds, i.e. words that end in “ing)</a:t>
            </a:r>
          </a:p>
          <a:p>
            <a:pPr marL="609600" indent="-609600" eaLnBrk="1" hangingPunct="1"/>
            <a:r>
              <a:rPr lang="en-US" sz="1400" smtClean="0"/>
              <a:t>- Ask yourself what manipulative steps are occurring</a:t>
            </a:r>
          </a:p>
          <a:p>
            <a:pPr marL="609600" indent="-609600" eaLnBrk="1" hangingPunct="1"/>
            <a:r>
              <a:rPr lang="en-US" sz="1400" smtClean="0"/>
              <a:t>e.g. 	- what is it doing?</a:t>
            </a:r>
          </a:p>
          <a:p>
            <a:pPr marL="609600" indent="-609600" eaLnBrk="1" hangingPunct="1"/>
            <a:r>
              <a:rPr lang="en-US" sz="1400" smtClean="0"/>
              <a:t>	- what are we doing to it?</a:t>
            </a:r>
          </a:p>
          <a:p>
            <a:pPr marL="609600" indent="-609600" eaLnBrk="1" hangingPunct="1"/>
            <a:r>
              <a:rPr lang="en-US" sz="1400" smtClean="0"/>
              <a:t>	- what is happening or going on?</a:t>
            </a:r>
          </a:p>
          <a:p>
            <a:pPr marL="609600" indent="-609600" eaLnBrk="1" hangingPunct="1"/>
            <a:r>
              <a:rPr lang="en-US" sz="1400" smtClean="0"/>
              <a:t>	- how/why is it working?</a:t>
            </a:r>
          </a:p>
          <a:p>
            <a:pPr marL="609600" indent="-609600" eaLnBrk="1" hangingPunct="1"/>
            <a:r>
              <a:rPr lang="en-US" sz="1400" smtClean="0"/>
              <a:t>	- what actions are need to make it work?</a:t>
            </a:r>
          </a:p>
          <a:p>
            <a:pPr marL="609600" indent="-609600" eaLnBrk="1" hangingPunct="1"/>
            <a:r>
              <a:rPr lang="en-US" sz="1400" smtClean="0"/>
              <a:t>	- what are the advantages of the invention</a:t>
            </a:r>
          </a:p>
          <a:p>
            <a:pPr marL="609600" indent="-609600" eaLnBrk="1" hangingPunct="1"/>
            <a:r>
              <a:rPr lang="en-US" sz="1400" smtClean="0"/>
              <a:t>- Write down everything you can think of without considering its importance at this point</a:t>
            </a:r>
          </a:p>
          <a:p>
            <a:pPr marL="609600" indent="-609600" eaLnBrk="1" hangingPunct="1"/>
            <a:r>
              <a:rPr lang="en-US" sz="1400" smtClean="0"/>
              <a:t>- Avoid the use of structural terms such as the names of components – a structural term is a physical item or thing, e.g. a member, a housing, a lever</a:t>
            </a:r>
          </a:p>
          <a:p>
            <a:pPr marL="609600" indent="-609600" eaLnBrk="1" hangingPunct="1"/>
            <a:endParaRPr lang="en-US" sz="1400" smtClean="0"/>
          </a:p>
          <a:p>
            <a:pPr marL="609600" indent="-609600" eaLnBrk="1" hangingPunct="1"/>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8179">
                                            <p:txEl>
                                              <p:pRg st="1" end="1"/>
                                            </p:txEl>
                                          </p:spTgt>
                                        </p:tgtEl>
                                        <p:attrNameLst>
                                          <p:attrName>style.visibility</p:attrName>
                                        </p:attrNameLst>
                                      </p:cBhvr>
                                      <p:to>
                                        <p:strVal val="visible"/>
                                      </p:to>
                                    </p:set>
                                    <p:anim calcmode="lin" valueType="num">
                                      <p:cBhvr additive="base">
                                        <p:cTn id="7" dur="500" fill="hold"/>
                                        <p:tgtEl>
                                          <p:spTgt spid="17817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78179">
                                            <p:txEl>
                                              <p:pRg st="2" end="2"/>
                                            </p:txEl>
                                          </p:spTgt>
                                        </p:tgtEl>
                                        <p:attrNameLst>
                                          <p:attrName>style.visibility</p:attrName>
                                        </p:attrNameLst>
                                      </p:cBhvr>
                                      <p:to>
                                        <p:strVal val="visible"/>
                                      </p:to>
                                    </p:set>
                                    <p:anim calcmode="lin" valueType="num">
                                      <p:cBhvr additive="base">
                                        <p:cTn id="13" dur="500" fill="hold"/>
                                        <p:tgtEl>
                                          <p:spTgt spid="178179">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81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78179">
                                            <p:txEl>
                                              <p:pRg st="3" end="3"/>
                                            </p:txEl>
                                          </p:spTgt>
                                        </p:tgtEl>
                                        <p:attrNameLst>
                                          <p:attrName>style.visibility</p:attrName>
                                        </p:attrNameLst>
                                      </p:cBhvr>
                                      <p:to>
                                        <p:strVal val="visible"/>
                                      </p:to>
                                    </p:set>
                                    <p:anim calcmode="lin" valueType="num">
                                      <p:cBhvr additive="base">
                                        <p:cTn id="19" dur="500" fill="hold"/>
                                        <p:tgtEl>
                                          <p:spTgt spid="17817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81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78179">
                                            <p:txEl>
                                              <p:pRg st="4" end="4"/>
                                            </p:txEl>
                                          </p:spTgt>
                                        </p:tgtEl>
                                        <p:attrNameLst>
                                          <p:attrName>style.visibility</p:attrName>
                                        </p:attrNameLst>
                                      </p:cBhvr>
                                      <p:to>
                                        <p:strVal val="visible"/>
                                      </p:to>
                                    </p:set>
                                    <p:anim calcmode="lin" valueType="num">
                                      <p:cBhvr additive="base">
                                        <p:cTn id="25" dur="500" fill="hold"/>
                                        <p:tgtEl>
                                          <p:spTgt spid="178179">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81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78179">
                                            <p:txEl>
                                              <p:pRg st="5" end="5"/>
                                            </p:txEl>
                                          </p:spTgt>
                                        </p:tgtEl>
                                        <p:attrNameLst>
                                          <p:attrName>style.visibility</p:attrName>
                                        </p:attrNameLst>
                                      </p:cBhvr>
                                      <p:to>
                                        <p:strVal val="visible"/>
                                      </p:to>
                                    </p:set>
                                    <p:anim calcmode="lin" valueType="num">
                                      <p:cBhvr additive="base">
                                        <p:cTn id="31" dur="500" fill="hold"/>
                                        <p:tgtEl>
                                          <p:spTgt spid="178179">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781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78179">
                                            <p:txEl>
                                              <p:pRg st="6" end="6"/>
                                            </p:txEl>
                                          </p:spTgt>
                                        </p:tgtEl>
                                        <p:attrNameLst>
                                          <p:attrName>style.visibility</p:attrName>
                                        </p:attrNameLst>
                                      </p:cBhvr>
                                      <p:to>
                                        <p:strVal val="visible"/>
                                      </p:to>
                                    </p:set>
                                    <p:anim calcmode="lin" valueType="num">
                                      <p:cBhvr additive="base">
                                        <p:cTn id="37" dur="500" fill="hold"/>
                                        <p:tgtEl>
                                          <p:spTgt spid="178179">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7817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78179">
                                            <p:txEl>
                                              <p:pRg st="7" end="7"/>
                                            </p:txEl>
                                          </p:spTgt>
                                        </p:tgtEl>
                                        <p:attrNameLst>
                                          <p:attrName>style.visibility</p:attrName>
                                        </p:attrNameLst>
                                      </p:cBhvr>
                                      <p:to>
                                        <p:strVal val="visible"/>
                                      </p:to>
                                    </p:set>
                                    <p:anim calcmode="lin" valueType="num">
                                      <p:cBhvr additive="base">
                                        <p:cTn id="43" dur="500" fill="hold"/>
                                        <p:tgtEl>
                                          <p:spTgt spid="178179">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7817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78179">
                                            <p:txEl>
                                              <p:pRg st="8" end="8"/>
                                            </p:txEl>
                                          </p:spTgt>
                                        </p:tgtEl>
                                        <p:attrNameLst>
                                          <p:attrName>style.visibility</p:attrName>
                                        </p:attrNameLst>
                                      </p:cBhvr>
                                      <p:to>
                                        <p:strVal val="visible"/>
                                      </p:to>
                                    </p:set>
                                    <p:anim calcmode="lin" valueType="num">
                                      <p:cBhvr additive="base">
                                        <p:cTn id="49" dur="500" fill="hold"/>
                                        <p:tgtEl>
                                          <p:spTgt spid="178179">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7817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78179">
                                            <p:txEl>
                                              <p:pRg st="9" end="9"/>
                                            </p:txEl>
                                          </p:spTgt>
                                        </p:tgtEl>
                                        <p:attrNameLst>
                                          <p:attrName>style.visibility</p:attrName>
                                        </p:attrNameLst>
                                      </p:cBhvr>
                                      <p:to>
                                        <p:strVal val="visible"/>
                                      </p:to>
                                    </p:set>
                                    <p:anim calcmode="lin" valueType="num">
                                      <p:cBhvr additive="base">
                                        <p:cTn id="55" dur="500" fill="hold"/>
                                        <p:tgtEl>
                                          <p:spTgt spid="178179">
                                            <p:txEl>
                                              <p:pRg st="9" end="9"/>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7817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178179">
                                            <p:txEl>
                                              <p:pRg st="10" end="10"/>
                                            </p:txEl>
                                          </p:spTgt>
                                        </p:tgtEl>
                                        <p:attrNameLst>
                                          <p:attrName>style.visibility</p:attrName>
                                        </p:attrNameLst>
                                      </p:cBhvr>
                                      <p:to>
                                        <p:strVal val="visible"/>
                                      </p:to>
                                    </p:set>
                                    <p:anim calcmode="lin" valueType="num">
                                      <p:cBhvr additive="base">
                                        <p:cTn id="61" dur="500" fill="hold"/>
                                        <p:tgtEl>
                                          <p:spTgt spid="178179">
                                            <p:txEl>
                                              <p:pRg st="10" end="1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17817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178179">
                                            <p:txEl>
                                              <p:pRg st="11" end="11"/>
                                            </p:txEl>
                                          </p:spTgt>
                                        </p:tgtEl>
                                        <p:attrNameLst>
                                          <p:attrName>style.visibility</p:attrName>
                                        </p:attrNameLst>
                                      </p:cBhvr>
                                      <p:to>
                                        <p:strVal val="visible"/>
                                      </p:to>
                                    </p:set>
                                    <p:anim calcmode="lin" valueType="num">
                                      <p:cBhvr additive="base">
                                        <p:cTn id="67" dur="500" fill="hold"/>
                                        <p:tgtEl>
                                          <p:spTgt spid="178179">
                                            <p:txEl>
                                              <p:pRg st="11" end="11"/>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178179">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178179">
                                            <p:txEl>
                                              <p:pRg st="12" end="12"/>
                                            </p:txEl>
                                          </p:spTgt>
                                        </p:tgtEl>
                                        <p:attrNameLst>
                                          <p:attrName>style.visibility</p:attrName>
                                        </p:attrNameLst>
                                      </p:cBhvr>
                                      <p:to>
                                        <p:strVal val="visible"/>
                                      </p:to>
                                    </p:set>
                                    <p:anim calcmode="lin" valueType="num">
                                      <p:cBhvr additive="base">
                                        <p:cTn id="73" dur="500" fill="hold"/>
                                        <p:tgtEl>
                                          <p:spTgt spid="178179">
                                            <p:txEl>
                                              <p:pRg st="12" end="12"/>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178179">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nodeType="clickEffect">
                                  <p:stCondLst>
                                    <p:cond delay="0"/>
                                  </p:stCondLst>
                                  <p:childTnLst>
                                    <p:set>
                                      <p:cBhvr>
                                        <p:cTn id="78" dur="1" fill="hold">
                                          <p:stCondLst>
                                            <p:cond delay="0"/>
                                          </p:stCondLst>
                                        </p:cTn>
                                        <p:tgtEl>
                                          <p:spTgt spid="178179">
                                            <p:txEl>
                                              <p:pRg st="13" end="13"/>
                                            </p:txEl>
                                          </p:spTgt>
                                        </p:tgtEl>
                                        <p:attrNameLst>
                                          <p:attrName>style.visibility</p:attrName>
                                        </p:attrNameLst>
                                      </p:cBhvr>
                                      <p:to>
                                        <p:strVal val="visible"/>
                                      </p:to>
                                    </p:set>
                                    <p:anim calcmode="lin" valueType="num">
                                      <p:cBhvr additive="base">
                                        <p:cTn id="79" dur="500" fill="hold"/>
                                        <p:tgtEl>
                                          <p:spTgt spid="178179">
                                            <p:txEl>
                                              <p:pRg st="13" end="13"/>
                                            </p:txEl>
                                          </p:spTgt>
                                        </p:tgtEl>
                                        <p:attrNameLst>
                                          <p:attrName>ppt_x</p:attrName>
                                        </p:attrNameLst>
                                      </p:cBhvr>
                                      <p:tavLst>
                                        <p:tav tm="0">
                                          <p:val>
                                            <p:strVal val="1+#ppt_w/2"/>
                                          </p:val>
                                        </p:tav>
                                        <p:tav tm="100000">
                                          <p:val>
                                            <p:strVal val="#ppt_x"/>
                                          </p:val>
                                        </p:tav>
                                      </p:tavLst>
                                    </p:anim>
                                    <p:anim calcmode="lin" valueType="num">
                                      <p:cBhvr additive="base">
                                        <p:cTn id="80" dur="500" fill="hold"/>
                                        <p:tgtEl>
                                          <p:spTgt spid="178179">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3</a:t>
            </a:r>
            <a:r>
              <a:rPr lang="en-US" sz="1400" smtClean="0"/>
              <a:t>) Identifying the invention</a:t>
            </a:r>
            <a:br>
              <a:rPr lang="en-US" sz="1400" smtClean="0"/>
            </a:br>
            <a:r>
              <a:rPr lang="en-CA" sz="1400" smtClean="0"/>
              <a:t/>
            </a:r>
            <a:br>
              <a:rPr lang="en-CA" sz="1400" smtClean="0"/>
            </a:br>
            <a:endParaRPr lang="en-US" sz="1400" smtClean="0"/>
          </a:p>
        </p:txBody>
      </p:sp>
      <p:sp>
        <p:nvSpPr>
          <p:cNvPr id="180227" name="Rectangle 3"/>
          <p:cNvSpPr>
            <a:spLocks noGrp="1" noChangeArrowheads="1"/>
          </p:cNvSpPr>
          <p:nvPr>
            <p:ph type="body" sz="half" idx="1"/>
          </p:nvPr>
        </p:nvSpPr>
        <p:spPr>
          <a:xfrm>
            <a:off x="3581400" y="1485900"/>
            <a:ext cx="4724400" cy="4381500"/>
          </a:xfrm>
        </p:spPr>
        <p:txBody>
          <a:bodyPr/>
          <a:lstStyle/>
          <a:p>
            <a:pPr marL="609600" indent="-609600" eaLnBrk="1" hangingPunct="1"/>
            <a:endParaRPr lang="en-US" sz="1400" smtClean="0"/>
          </a:p>
          <a:p>
            <a:pPr marL="609600" indent="-609600" eaLnBrk="1" hangingPunct="1"/>
            <a:r>
              <a:rPr lang="en-US" sz="1400" b="1" smtClean="0"/>
              <a:t>Step 2: Compare functions with the prior art</a:t>
            </a:r>
          </a:p>
          <a:p>
            <a:pPr marL="609600" indent="-609600" eaLnBrk="1" hangingPunct="1"/>
            <a:r>
              <a:rPr lang="en-US" sz="1400" smtClean="0"/>
              <a:t>- For each prior art reference, check off the functions that are and are not found in the references</a:t>
            </a:r>
          </a:p>
          <a:p>
            <a:pPr marL="609600" indent="-609600" eaLnBrk="1" hangingPunct="1"/>
            <a:r>
              <a:rPr lang="en-US" sz="1400" smtClean="0"/>
              <a:t>- If you are not sure, put a question mark beside the function and come back to it later</a:t>
            </a:r>
          </a:p>
          <a:p>
            <a:pPr marL="609600" indent="-609600" eaLnBrk="1" hangingPunct="1"/>
            <a:r>
              <a:rPr lang="en-US" sz="1400" smtClean="0"/>
              <a:t>- After comparing and eliminating, all that you should have remaining are the unique functional features of your invention.</a:t>
            </a:r>
          </a:p>
          <a:p>
            <a:pPr marL="609600" indent="-609600" eaLnBrk="1" hangingPunct="1"/>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0227">
                                            <p:txEl>
                                              <p:pRg st="1" end="1"/>
                                            </p:txEl>
                                          </p:spTgt>
                                        </p:tgtEl>
                                        <p:attrNameLst>
                                          <p:attrName>style.visibility</p:attrName>
                                        </p:attrNameLst>
                                      </p:cBhvr>
                                      <p:to>
                                        <p:strVal val="visible"/>
                                      </p:to>
                                    </p:set>
                                    <p:anim calcmode="lin" valueType="num">
                                      <p:cBhvr additive="base">
                                        <p:cTn id="7" dur="500" fill="hold"/>
                                        <p:tgtEl>
                                          <p:spTgt spid="180227">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02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80227">
                                            <p:txEl>
                                              <p:pRg st="2" end="2"/>
                                            </p:txEl>
                                          </p:spTgt>
                                        </p:tgtEl>
                                        <p:attrNameLst>
                                          <p:attrName>style.visibility</p:attrName>
                                        </p:attrNameLst>
                                      </p:cBhvr>
                                      <p:to>
                                        <p:strVal val="visible"/>
                                      </p:to>
                                    </p:set>
                                    <p:anim calcmode="lin" valueType="num">
                                      <p:cBhvr additive="base">
                                        <p:cTn id="13" dur="500" fill="hold"/>
                                        <p:tgtEl>
                                          <p:spTgt spid="180227">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02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80227">
                                            <p:txEl>
                                              <p:pRg st="3" end="3"/>
                                            </p:txEl>
                                          </p:spTgt>
                                        </p:tgtEl>
                                        <p:attrNameLst>
                                          <p:attrName>style.visibility</p:attrName>
                                        </p:attrNameLst>
                                      </p:cBhvr>
                                      <p:to>
                                        <p:strVal val="visible"/>
                                      </p:to>
                                    </p:set>
                                    <p:anim calcmode="lin" valueType="num">
                                      <p:cBhvr additive="base">
                                        <p:cTn id="19" dur="500" fill="hold"/>
                                        <p:tgtEl>
                                          <p:spTgt spid="180227">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02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80227">
                                            <p:txEl>
                                              <p:pRg st="4" end="4"/>
                                            </p:txEl>
                                          </p:spTgt>
                                        </p:tgtEl>
                                        <p:attrNameLst>
                                          <p:attrName>style.visibility</p:attrName>
                                        </p:attrNameLst>
                                      </p:cBhvr>
                                      <p:to>
                                        <p:strVal val="visible"/>
                                      </p:to>
                                    </p:set>
                                    <p:anim calcmode="lin" valueType="num">
                                      <p:cBhvr additive="base">
                                        <p:cTn id="25" dur="500" fill="hold"/>
                                        <p:tgtEl>
                                          <p:spTgt spid="180227">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022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3</a:t>
            </a:r>
            <a:r>
              <a:rPr lang="en-US" sz="1400" smtClean="0"/>
              <a:t>) Identifying the invention</a:t>
            </a:r>
            <a:br>
              <a:rPr lang="en-US" sz="1400" smtClean="0"/>
            </a:br>
            <a:r>
              <a:rPr lang="en-CA" sz="1400" smtClean="0"/>
              <a:t/>
            </a:r>
            <a:br>
              <a:rPr lang="en-CA" sz="1400" smtClean="0"/>
            </a:br>
            <a:endParaRPr lang="en-US" sz="1400" smtClean="0"/>
          </a:p>
        </p:txBody>
      </p:sp>
      <p:graphicFrame>
        <p:nvGraphicFramePr>
          <p:cNvPr id="228438" name="Group 86"/>
          <p:cNvGraphicFramePr>
            <a:graphicFrameLocks noGrp="1"/>
          </p:cNvGraphicFramePr>
          <p:nvPr>
            <p:ph idx="1"/>
          </p:nvPr>
        </p:nvGraphicFramePr>
        <p:xfrm>
          <a:off x="3581400" y="1752600"/>
          <a:ext cx="4319588" cy="2190750"/>
        </p:xfrm>
        <a:graphic>
          <a:graphicData uri="http://schemas.openxmlformats.org/drawingml/2006/table">
            <a:tbl>
              <a:tblPr/>
              <a:tblGrid>
                <a:gridCol w="3441700"/>
                <a:gridCol w="877888"/>
              </a:tblGrid>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rPr>
                        <a:t>Function (e.g. a bicycle)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Rolling/Rotating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Pedaling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Leveraging (Mechanical advantage)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Steering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7911" name="Picture 65" descr="Image:Brosen city bicycle.jpg">
            <a:hlinkClick r:id="rId3"/>
          </p:cNvPr>
          <p:cNvPicPr>
            <a:picLocks noChangeAspect="1" noChangeArrowheads="1"/>
          </p:cNvPicPr>
          <p:nvPr/>
        </p:nvPicPr>
        <p:blipFill>
          <a:blip r:embed="rId4" cstate="print"/>
          <a:srcRect/>
          <a:stretch>
            <a:fillRect/>
          </a:stretch>
        </p:blipFill>
        <p:spPr bwMode="auto">
          <a:xfrm>
            <a:off x="3581400" y="4038600"/>
            <a:ext cx="3124200" cy="2235200"/>
          </a:xfrm>
          <a:prstGeom prst="rect">
            <a:avLst/>
          </a:prstGeom>
          <a:noFill/>
          <a:ln w="9525">
            <a:noFill/>
            <a:miter lim="800000"/>
            <a:headEnd/>
            <a:tailEnd/>
          </a:ln>
        </p:spPr>
      </p:pic>
      <p:sp>
        <p:nvSpPr>
          <p:cNvPr id="37912" name="Rectangle 73"/>
          <p:cNvSpPr>
            <a:spLocks noChangeArrowheads="1"/>
          </p:cNvSpPr>
          <p:nvPr/>
        </p:nvSpPr>
        <p:spPr bwMode="auto">
          <a:xfrm>
            <a:off x="4479925" y="3108325"/>
            <a:ext cx="184150" cy="641350"/>
          </a:xfrm>
          <a:prstGeom prst="rect">
            <a:avLst/>
          </a:prstGeom>
          <a:noFill/>
          <a:ln w="9525">
            <a:noFill/>
            <a:miter lim="800000"/>
            <a:headEnd/>
            <a:tailEnd/>
          </a:ln>
        </p:spPr>
        <p:txBody>
          <a:bodyPr wrap="none" anchor="ctr">
            <a:spAutoFit/>
          </a:bodyPr>
          <a:lstStyle/>
          <a:p>
            <a:r>
              <a:rPr lang="en-US"/>
              <a:t/>
            </a:r>
            <a:br>
              <a:rPr lang="en-US"/>
            </a:br>
            <a:endParaRPr lang="en-US"/>
          </a:p>
        </p:txBody>
      </p:sp>
      <p:sp>
        <p:nvSpPr>
          <p:cNvPr id="37913" name="Rectangle 74"/>
          <p:cNvSpPr>
            <a:spLocks noChangeArrowheads="1"/>
          </p:cNvSpPr>
          <p:nvPr/>
        </p:nvSpPr>
        <p:spPr bwMode="auto">
          <a:xfrm>
            <a:off x="4479925" y="3108325"/>
            <a:ext cx="184150" cy="641350"/>
          </a:xfrm>
          <a:prstGeom prst="rect">
            <a:avLst/>
          </a:prstGeom>
          <a:noFill/>
          <a:ln w="9525">
            <a:noFill/>
            <a:miter lim="800000"/>
            <a:headEnd/>
            <a:tailEnd/>
          </a:ln>
        </p:spPr>
        <p:txBody>
          <a:bodyPr wrap="none" anchor="ctr">
            <a:spAutoFit/>
          </a:bodyPr>
          <a:lstStyle/>
          <a:p>
            <a:r>
              <a:rPr lang="en-US"/>
              <a:t/>
            </a:r>
            <a:br>
              <a:rPr lang="en-US"/>
            </a:br>
            <a:endParaRPr lang="en-US"/>
          </a:p>
        </p:txBody>
      </p:sp>
      <p:sp>
        <p:nvSpPr>
          <p:cNvPr id="37914" name="Rectangle 75"/>
          <p:cNvSpPr>
            <a:spLocks noChangeArrowheads="1"/>
          </p:cNvSpPr>
          <p:nvPr/>
        </p:nvSpPr>
        <p:spPr bwMode="auto">
          <a:xfrm>
            <a:off x="4479925" y="3108325"/>
            <a:ext cx="184150" cy="641350"/>
          </a:xfrm>
          <a:prstGeom prst="rect">
            <a:avLst/>
          </a:prstGeom>
          <a:noFill/>
          <a:ln w="9525">
            <a:noFill/>
            <a:miter lim="800000"/>
            <a:headEnd/>
            <a:tailEnd/>
          </a:ln>
        </p:spPr>
        <p:txBody>
          <a:bodyPr wrap="none" anchor="ctr">
            <a:spAutoFit/>
          </a:bodyPr>
          <a:lstStyle/>
          <a:p>
            <a:r>
              <a:rPr lang="en-US"/>
              <a:t/>
            </a:r>
            <a:br>
              <a:rPr lang="en-US"/>
            </a:br>
            <a:endParaRPr lang="en-US"/>
          </a:p>
        </p:txBody>
      </p:sp>
      <p:sp>
        <p:nvSpPr>
          <p:cNvPr id="37915" name="Rectangle 76"/>
          <p:cNvSpPr>
            <a:spLocks noChangeArrowheads="1"/>
          </p:cNvSpPr>
          <p:nvPr/>
        </p:nvSpPr>
        <p:spPr bwMode="auto">
          <a:xfrm>
            <a:off x="4479925" y="3108325"/>
            <a:ext cx="184150" cy="641350"/>
          </a:xfrm>
          <a:prstGeom prst="rect">
            <a:avLst/>
          </a:prstGeom>
          <a:noFill/>
          <a:ln w="9525">
            <a:noFill/>
            <a:miter lim="800000"/>
            <a:headEnd/>
            <a:tailEnd/>
          </a:ln>
        </p:spPr>
        <p:txBody>
          <a:bodyPr wrap="none" anchor="ctr">
            <a:spAutoFit/>
          </a:bodyPr>
          <a:lstStyle/>
          <a:p>
            <a:r>
              <a:rPr lang="en-US"/>
              <a:t/>
            </a:r>
            <a:br>
              <a:rPr lang="en-US"/>
            </a:br>
            <a:endParaRPr lang="en-US"/>
          </a:p>
        </p:txBody>
      </p:sp>
      <p:sp>
        <p:nvSpPr>
          <p:cNvPr id="37916" name="Rectangle 77"/>
          <p:cNvSpPr>
            <a:spLocks noChangeArrowheads="1"/>
          </p:cNvSpPr>
          <p:nvPr/>
        </p:nvSpPr>
        <p:spPr bwMode="auto">
          <a:xfrm>
            <a:off x="0" y="3429000"/>
            <a:ext cx="9144000" cy="0"/>
          </a:xfrm>
          <a:prstGeom prst="rect">
            <a:avLst/>
          </a:prstGeom>
          <a:noFill/>
          <a:ln w="9525">
            <a:noFill/>
            <a:miter lim="800000"/>
            <a:headEnd/>
            <a:tailEnd/>
          </a:ln>
        </p:spPr>
        <p:txBody>
          <a:bodyPr anchor="ctr">
            <a:spAutoFit/>
          </a:bodyPr>
          <a:lstStyle/>
          <a:p>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3</a:t>
            </a:r>
            <a:r>
              <a:rPr lang="en-US" sz="1400" smtClean="0"/>
              <a:t>) Identifying the invention</a:t>
            </a:r>
            <a:br>
              <a:rPr lang="en-US" sz="1400" smtClean="0"/>
            </a:br>
            <a:r>
              <a:rPr lang="en-CA" sz="1400" smtClean="0"/>
              <a:t/>
            </a:r>
            <a:br>
              <a:rPr lang="en-CA" sz="1400" smtClean="0"/>
            </a:br>
            <a:endParaRPr lang="en-US" sz="1400" smtClean="0"/>
          </a:p>
        </p:txBody>
      </p:sp>
      <p:graphicFrame>
        <p:nvGraphicFramePr>
          <p:cNvPr id="231461" name="Group 37"/>
          <p:cNvGraphicFramePr>
            <a:graphicFrameLocks noGrp="1"/>
          </p:cNvGraphicFramePr>
          <p:nvPr>
            <p:ph idx="1"/>
          </p:nvPr>
        </p:nvGraphicFramePr>
        <p:xfrm>
          <a:off x="3581400" y="1752600"/>
          <a:ext cx="4319588" cy="2171700"/>
        </p:xfrm>
        <a:graphic>
          <a:graphicData uri="http://schemas.openxmlformats.org/drawingml/2006/table">
            <a:tbl>
              <a:tblPr/>
              <a:tblGrid>
                <a:gridCol w="3441700"/>
                <a:gridCol w="877888"/>
              </a:tblGrid>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rPr>
                        <a:t>Function (e.g. a bicycle)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Rolling/Rotating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Pedaling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Leveraging (Mechanical advantage)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Steering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8935" name="Picture 33" descr="h1860"/>
          <p:cNvPicPr>
            <a:picLocks noChangeAspect="1" noChangeArrowheads="1"/>
          </p:cNvPicPr>
          <p:nvPr/>
        </p:nvPicPr>
        <p:blipFill>
          <a:blip r:embed="rId3" cstate="print"/>
          <a:srcRect/>
          <a:stretch>
            <a:fillRect/>
          </a:stretch>
        </p:blipFill>
        <p:spPr bwMode="auto">
          <a:xfrm>
            <a:off x="5105400" y="4071938"/>
            <a:ext cx="2743200" cy="2481262"/>
          </a:xfrm>
          <a:prstGeom prst="rect">
            <a:avLst/>
          </a:prstGeom>
          <a:noFill/>
          <a:ln w="9525">
            <a:noFill/>
            <a:miter lim="800000"/>
            <a:headEnd/>
            <a:tailEnd/>
          </a:ln>
        </p:spPr>
      </p:pic>
      <p:pic>
        <p:nvPicPr>
          <p:cNvPr id="38936" name="Picture 36" descr="Image:Brosen city bicycle.jpg">
            <a:hlinkClick r:id="rId4"/>
          </p:cNvPr>
          <p:cNvPicPr>
            <a:picLocks noChangeAspect="1" noChangeArrowheads="1"/>
          </p:cNvPicPr>
          <p:nvPr/>
        </p:nvPicPr>
        <p:blipFill>
          <a:blip r:embed="rId5" cstate="print"/>
          <a:srcRect/>
          <a:stretch>
            <a:fillRect/>
          </a:stretch>
        </p:blipFill>
        <p:spPr bwMode="auto">
          <a:xfrm>
            <a:off x="1219200" y="4165600"/>
            <a:ext cx="3124200" cy="2235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3</a:t>
            </a:r>
            <a:r>
              <a:rPr lang="en-US" sz="1400" smtClean="0"/>
              <a:t>) Identifying the invention</a:t>
            </a:r>
            <a:br>
              <a:rPr lang="en-US" sz="1400" smtClean="0"/>
            </a:br>
            <a:r>
              <a:rPr lang="en-CA" sz="1400" smtClean="0"/>
              <a:t/>
            </a:r>
            <a:br>
              <a:rPr lang="en-CA" sz="1400" smtClean="0"/>
            </a:br>
            <a:endParaRPr lang="en-US" sz="1400" smtClean="0"/>
          </a:p>
        </p:txBody>
      </p:sp>
      <p:graphicFrame>
        <p:nvGraphicFramePr>
          <p:cNvPr id="246787" name="Group 3"/>
          <p:cNvGraphicFramePr>
            <a:graphicFrameLocks noGrp="1"/>
          </p:cNvGraphicFramePr>
          <p:nvPr>
            <p:ph idx="1"/>
          </p:nvPr>
        </p:nvGraphicFramePr>
        <p:xfrm>
          <a:off x="3581400" y="1752600"/>
          <a:ext cx="4319588" cy="2190750"/>
        </p:xfrm>
        <a:graphic>
          <a:graphicData uri="http://schemas.openxmlformats.org/drawingml/2006/table">
            <a:tbl>
              <a:tblPr/>
              <a:tblGrid>
                <a:gridCol w="3441700"/>
                <a:gridCol w="877888"/>
              </a:tblGrid>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rPr>
                        <a:t>Function (e.g. a bicycle)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Rolling/Rotating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Pedaling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Leveraging (Mechanical advantage)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Steering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59" name="Oval 23"/>
          <p:cNvSpPr>
            <a:spLocks noChangeArrowheads="1"/>
          </p:cNvSpPr>
          <p:nvPr/>
        </p:nvSpPr>
        <p:spPr bwMode="auto">
          <a:xfrm>
            <a:off x="3276600" y="3048000"/>
            <a:ext cx="4876800" cy="457200"/>
          </a:xfrm>
          <a:prstGeom prst="ellipse">
            <a:avLst/>
          </a:prstGeom>
          <a:noFill/>
          <a:ln w="9525">
            <a:solidFill>
              <a:schemeClr val="tx2"/>
            </a:solidFill>
            <a:round/>
            <a:headEnd/>
            <a:tailEnd/>
          </a:ln>
        </p:spPr>
        <p:txBody>
          <a:bodyPr wrap="none" anchor="ctr"/>
          <a:lstStyle/>
          <a:p>
            <a:endParaRPr lang="en-CA"/>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3</a:t>
            </a:r>
            <a:r>
              <a:rPr lang="en-US" sz="1400" smtClean="0"/>
              <a:t>) Identifying the invention</a:t>
            </a:r>
            <a:br>
              <a:rPr lang="en-US" sz="1400" smtClean="0"/>
            </a:br>
            <a:r>
              <a:rPr lang="en-CA" sz="1400" smtClean="0"/>
              <a:t/>
            </a:r>
            <a:br>
              <a:rPr lang="en-CA" sz="1400" smtClean="0"/>
            </a:br>
            <a:endParaRPr lang="en-US" sz="1400" smtClean="0"/>
          </a:p>
        </p:txBody>
      </p:sp>
      <p:sp>
        <p:nvSpPr>
          <p:cNvPr id="215043" name="Rectangle 3"/>
          <p:cNvSpPr>
            <a:spLocks noGrp="1" noChangeArrowheads="1"/>
          </p:cNvSpPr>
          <p:nvPr>
            <p:ph type="body" sz="half" idx="1"/>
          </p:nvPr>
        </p:nvSpPr>
        <p:spPr>
          <a:xfrm>
            <a:off x="3581400" y="1485900"/>
            <a:ext cx="4724400" cy="4381500"/>
          </a:xfrm>
        </p:spPr>
        <p:txBody>
          <a:bodyPr/>
          <a:lstStyle/>
          <a:p>
            <a:pPr marL="609600" indent="-609600" eaLnBrk="1" hangingPunct="1"/>
            <a:endParaRPr lang="en-US" sz="1400" smtClean="0"/>
          </a:p>
          <a:p>
            <a:pPr marL="609600" indent="-609600" eaLnBrk="1" hangingPunct="1"/>
            <a:r>
              <a:rPr lang="en-US" sz="1400" b="1" smtClean="0"/>
              <a:t>Other Approaches</a:t>
            </a:r>
          </a:p>
          <a:p>
            <a:pPr marL="609600" indent="-609600" eaLnBrk="1" hangingPunct="1"/>
            <a:r>
              <a:rPr lang="en-US" sz="1400" smtClean="0"/>
              <a:t>- Search by competitor name</a:t>
            </a:r>
          </a:p>
          <a:p>
            <a:pPr marL="609600" indent="-609600" eaLnBrk="1" hangingPunct="1"/>
            <a:r>
              <a:rPr lang="en-US" sz="1400" smtClean="0"/>
              <a:t>Keep tabs on what competitors are doing</a:t>
            </a:r>
          </a:p>
          <a:p>
            <a:pPr marL="609600" indent="-609600" eaLnBrk="1" hangingPunct="1"/>
            <a:r>
              <a:rPr lang="en-US" sz="1400" smtClean="0"/>
              <a:t>Look for holes in their technology</a:t>
            </a:r>
          </a:p>
          <a:p>
            <a:pPr marL="609600" indent="-609600" eaLnBrk="1" hangingPunct="1"/>
            <a:r>
              <a:rPr lang="en-US" sz="1400" smtClean="0"/>
              <a:t>Patent around their technology and “fence in” competitor</a:t>
            </a:r>
          </a:p>
          <a:p>
            <a:pPr marL="609600" indent="-609600" eaLnBrk="1" hangingPunct="1"/>
            <a:endParaRPr lang="en-US" sz="1400" smtClean="0"/>
          </a:p>
          <a:p>
            <a:pPr marL="609600" indent="-609600" eaLnBrk="1" hangingPunct="1"/>
            <a:endParaRPr lang="en-US" sz="1400" smtClean="0"/>
          </a:p>
          <a:p>
            <a:pPr marL="609600" indent="-609600" eaLnBrk="1" hangingPunct="1"/>
            <a:r>
              <a:rPr lang="en-US" sz="1400" smtClean="0"/>
              <a:t>- Patent mining</a:t>
            </a:r>
          </a:p>
          <a:p>
            <a:pPr marL="609600" indent="-609600" eaLnBrk="1" hangingPunct="1"/>
            <a:r>
              <a:rPr lang="en-US" sz="1400" smtClean="0"/>
              <a:t>Starting your research using a general field of search</a:t>
            </a:r>
          </a:p>
          <a:p>
            <a:pPr marL="609600" indent="-609600" eaLnBrk="1" hangingPunct="1"/>
            <a:r>
              <a:rPr lang="en-US" sz="1400" smtClean="0"/>
              <a:t>Look for holes in the prior art</a:t>
            </a:r>
          </a:p>
          <a:p>
            <a:pPr marL="609600" indent="-609600" eaLnBrk="1" hangingPunct="1"/>
            <a:r>
              <a:rPr lang="en-US" sz="1400" smtClean="0"/>
              <a:t>Don’t exactly know what you are inventing</a:t>
            </a:r>
          </a:p>
          <a:p>
            <a:pPr marL="609600" indent="-609600" eaLnBrk="1" hangingPunct="1"/>
            <a:endParaRPr lang="en-US" sz="1400" smtClean="0"/>
          </a:p>
          <a:p>
            <a:pPr marL="609600" indent="-609600" eaLnBrk="1" hangingPunct="1"/>
            <a:endParaRPr lang="en-US" sz="1400" smtClean="0"/>
          </a:p>
          <a:p>
            <a:pPr marL="609600" indent="-609600" eaLnBrk="1" hangingPunct="1"/>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5043">
                                            <p:txEl>
                                              <p:pRg st="1" end="1"/>
                                            </p:txEl>
                                          </p:spTgt>
                                        </p:tgtEl>
                                        <p:attrNameLst>
                                          <p:attrName>style.visibility</p:attrName>
                                        </p:attrNameLst>
                                      </p:cBhvr>
                                      <p:to>
                                        <p:strVal val="visible"/>
                                      </p:to>
                                    </p:set>
                                    <p:anim calcmode="lin" valueType="num">
                                      <p:cBhvr additive="base">
                                        <p:cTn id="7" dur="500" fill="hold"/>
                                        <p:tgtEl>
                                          <p:spTgt spid="21504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50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15043">
                                            <p:txEl>
                                              <p:pRg st="2" end="2"/>
                                            </p:txEl>
                                          </p:spTgt>
                                        </p:tgtEl>
                                        <p:attrNameLst>
                                          <p:attrName>style.visibility</p:attrName>
                                        </p:attrNameLst>
                                      </p:cBhvr>
                                      <p:to>
                                        <p:strVal val="visible"/>
                                      </p:to>
                                    </p:set>
                                    <p:anim calcmode="lin" valueType="num">
                                      <p:cBhvr additive="base">
                                        <p:cTn id="13" dur="500" fill="hold"/>
                                        <p:tgtEl>
                                          <p:spTgt spid="21504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150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15043">
                                            <p:txEl>
                                              <p:pRg st="3" end="3"/>
                                            </p:txEl>
                                          </p:spTgt>
                                        </p:tgtEl>
                                        <p:attrNameLst>
                                          <p:attrName>style.visibility</p:attrName>
                                        </p:attrNameLst>
                                      </p:cBhvr>
                                      <p:to>
                                        <p:strVal val="visible"/>
                                      </p:to>
                                    </p:set>
                                    <p:anim calcmode="lin" valueType="num">
                                      <p:cBhvr additive="base">
                                        <p:cTn id="19" dur="500" fill="hold"/>
                                        <p:tgtEl>
                                          <p:spTgt spid="21504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150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15043">
                                            <p:txEl>
                                              <p:pRg st="4" end="4"/>
                                            </p:txEl>
                                          </p:spTgt>
                                        </p:tgtEl>
                                        <p:attrNameLst>
                                          <p:attrName>style.visibility</p:attrName>
                                        </p:attrNameLst>
                                      </p:cBhvr>
                                      <p:to>
                                        <p:strVal val="visible"/>
                                      </p:to>
                                    </p:set>
                                    <p:anim calcmode="lin" valueType="num">
                                      <p:cBhvr additive="base">
                                        <p:cTn id="25" dur="500" fill="hold"/>
                                        <p:tgtEl>
                                          <p:spTgt spid="21504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150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15043">
                                            <p:txEl>
                                              <p:pRg st="5" end="5"/>
                                            </p:txEl>
                                          </p:spTgt>
                                        </p:tgtEl>
                                        <p:attrNameLst>
                                          <p:attrName>style.visibility</p:attrName>
                                        </p:attrNameLst>
                                      </p:cBhvr>
                                      <p:to>
                                        <p:strVal val="visible"/>
                                      </p:to>
                                    </p:set>
                                    <p:anim calcmode="lin" valueType="num">
                                      <p:cBhvr additive="base">
                                        <p:cTn id="31" dur="500" fill="hold"/>
                                        <p:tgtEl>
                                          <p:spTgt spid="21504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1504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15043">
                                            <p:txEl>
                                              <p:pRg st="8" end="8"/>
                                            </p:txEl>
                                          </p:spTgt>
                                        </p:tgtEl>
                                        <p:attrNameLst>
                                          <p:attrName>style.visibility</p:attrName>
                                        </p:attrNameLst>
                                      </p:cBhvr>
                                      <p:to>
                                        <p:strVal val="visible"/>
                                      </p:to>
                                    </p:set>
                                    <p:anim calcmode="lin" valueType="num">
                                      <p:cBhvr additive="base">
                                        <p:cTn id="37" dur="500" fill="hold"/>
                                        <p:tgtEl>
                                          <p:spTgt spid="215043">
                                            <p:txEl>
                                              <p:pRg st="8" end="8"/>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1504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215043">
                                            <p:txEl>
                                              <p:pRg st="9" end="9"/>
                                            </p:txEl>
                                          </p:spTgt>
                                        </p:tgtEl>
                                        <p:attrNameLst>
                                          <p:attrName>style.visibility</p:attrName>
                                        </p:attrNameLst>
                                      </p:cBhvr>
                                      <p:to>
                                        <p:strVal val="visible"/>
                                      </p:to>
                                    </p:set>
                                    <p:anim calcmode="lin" valueType="num">
                                      <p:cBhvr additive="base">
                                        <p:cTn id="43" dur="500" fill="hold"/>
                                        <p:tgtEl>
                                          <p:spTgt spid="215043">
                                            <p:txEl>
                                              <p:pRg st="9" end="9"/>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1504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215043">
                                            <p:txEl>
                                              <p:pRg st="10" end="10"/>
                                            </p:txEl>
                                          </p:spTgt>
                                        </p:tgtEl>
                                        <p:attrNameLst>
                                          <p:attrName>style.visibility</p:attrName>
                                        </p:attrNameLst>
                                      </p:cBhvr>
                                      <p:to>
                                        <p:strVal val="visible"/>
                                      </p:to>
                                    </p:set>
                                    <p:anim calcmode="lin" valueType="num">
                                      <p:cBhvr additive="base">
                                        <p:cTn id="49" dur="500" fill="hold"/>
                                        <p:tgtEl>
                                          <p:spTgt spid="215043">
                                            <p:txEl>
                                              <p:pRg st="10" end="1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21504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215043">
                                            <p:txEl>
                                              <p:pRg st="11" end="11"/>
                                            </p:txEl>
                                          </p:spTgt>
                                        </p:tgtEl>
                                        <p:attrNameLst>
                                          <p:attrName>style.visibility</p:attrName>
                                        </p:attrNameLst>
                                      </p:cBhvr>
                                      <p:to>
                                        <p:strVal val="visible"/>
                                      </p:to>
                                    </p:set>
                                    <p:anim calcmode="lin" valueType="num">
                                      <p:cBhvr additive="base">
                                        <p:cTn id="55" dur="500" fill="hold"/>
                                        <p:tgtEl>
                                          <p:spTgt spid="215043">
                                            <p:txEl>
                                              <p:pRg st="11" end="11"/>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21504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CA" sz="1400" smtClean="0"/>
              <a:t>Outline</a:t>
            </a:r>
            <a:endParaRPr lang="en-US" sz="1400" smtClean="0"/>
          </a:p>
        </p:txBody>
      </p:sp>
      <p:sp>
        <p:nvSpPr>
          <p:cNvPr id="190467" name="Rectangle 3"/>
          <p:cNvSpPr>
            <a:spLocks noGrp="1" noChangeArrowheads="1"/>
          </p:cNvSpPr>
          <p:nvPr>
            <p:ph type="body" sz="half" idx="1"/>
          </p:nvPr>
        </p:nvSpPr>
        <p:spPr>
          <a:xfrm>
            <a:off x="4114800" y="1219200"/>
            <a:ext cx="4343400" cy="3505200"/>
          </a:xfrm>
        </p:spPr>
        <p:txBody>
          <a:bodyPr/>
          <a:lstStyle/>
          <a:p>
            <a:pPr marL="609600" indent="-609600" eaLnBrk="1" hangingPunct="1"/>
            <a:endParaRPr lang="en-US" sz="1600" smtClean="0"/>
          </a:p>
          <a:p>
            <a:pPr marL="609600" indent="-609600" eaLnBrk="1" hangingPunct="1"/>
            <a:r>
              <a:rPr lang="en-US" sz="1400" smtClean="0"/>
              <a:t>1) Introduction to patents</a:t>
            </a:r>
          </a:p>
          <a:p>
            <a:pPr marL="609600" indent="-609600" eaLnBrk="1" hangingPunct="1"/>
            <a:r>
              <a:rPr lang="en-US" sz="1400" smtClean="0"/>
              <a:t>2) Tools and Searching Methods</a:t>
            </a:r>
          </a:p>
          <a:p>
            <a:pPr marL="609600" indent="-609600" eaLnBrk="1" hangingPunct="1"/>
            <a:r>
              <a:rPr lang="en-US" sz="1400" smtClean="0"/>
              <a:t>3) Identifying the invention</a:t>
            </a:r>
          </a:p>
          <a:p>
            <a:pPr marL="609600" indent="-609600" eaLnBrk="1" hangingPunct="1"/>
            <a:r>
              <a:rPr lang="en-US" sz="1400" smtClean="0"/>
              <a:t>4) Infringement</a:t>
            </a:r>
          </a:p>
          <a:p>
            <a:pPr marL="609600" indent="-609600" eaLnBrk="1" hangingPunct="1"/>
            <a:r>
              <a:rPr lang="en-US" sz="1400" b="1" smtClean="0"/>
              <a:t>5) Examples and exercise</a:t>
            </a:r>
          </a:p>
          <a:p>
            <a:pPr marL="609600" indent="-609600" eaLnBrk="1" hangingPunct="1"/>
            <a:r>
              <a:rPr lang="en-US" sz="14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0467">
                                            <p:txEl>
                                              <p:pRg st="6" end="6"/>
                                            </p:txEl>
                                          </p:spTgt>
                                        </p:tgtEl>
                                        <p:attrNameLst>
                                          <p:attrName>style.visibility</p:attrName>
                                        </p:attrNameLst>
                                      </p:cBhvr>
                                      <p:to>
                                        <p:strVal val="visible"/>
                                      </p:to>
                                    </p:set>
                                    <p:anim calcmode="lin" valueType="num">
                                      <p:cBhvr additive="base">
                                        <p:cTn id="7" dur="500" fill="hold"/>
                                        <p:tgtEl>
                                          <p:spTgt spid="190467">
                                            <p:txEl>
                                              <p:pRg st="6" end="6"/>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0467">
                                            <p:txEl>
                                              <p:pRg st="6" end="6"/>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0467">
                                            <p:txEl>
                                              <p:pRg st="1" end="1"/>
                                            </p:txEl>
                                          </p:spTgt>
                                        </p:tgtEl>
                                        <p:attrNameLst>
                                          <p:attrName>style.visibility</p:attrName>
                                        </p:attrNameLst>
                                      </p:cBhvr>
                                      <p:to>
                                        <p:strVal val="visible"/>
                                      </p:to>
                                    </p:set>
                                    <p:anim calcmode="lin" valueType="num">
                                      <p:cBhvr additive="base">
                                        <p:cTn id="11" dur="500" fill="hold"/>
                                        <p:tgtEl>
                                          <p:spTgt spid="19046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9046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90467">
                                            <p:txEl>
                                              <p:pRg st="2" end="2"/>
                                            </p:txEl>
                                          </p:spTgt>
                                        </p:tgtEl>
                                        <p:attrNameLst>
                                          <p:attrName>style.visibility</p:attrName>
                                        </p:attrNameLst>
                                      </p:cBhvr>
                                      <p:to>
                                        <p:strVal val="visible"/>
                                      </p:to>
                                    </p:set>
                                    <p:anim calcmode="lin" valueType="num">
                                      <p:cBhvr additive="base">
                                        <p:cTn id="15" dur="500" fill="hold"/>
                                        <p:tgtEl>
                                          <p:spTgt spid="190467">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9046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90467">
                                            <p:txEl>
                                              <p:pRg st="3" end="3"/>
                                            </p:txEl>
                                          </p:spTgt>
                                        </p:tgtEl>
                                        <p:attrNameLst>
                                          <p:attrName>style.visibility</p:attrName>
                                        </p:attrNameLst>
                                      </p:cBhvr>
                                      <p:to>
                                        <p:strVal val="visible"/>
                                      </p:to>
                                    </p:set>
                                    <p:anim calcmode="lin" valueType="num">
                                      <p:cBhvr additive="base">
                                        <p:cTn id="19" dur="500" fill="hold"/>
                                        <p:tgtEl>
                                          <p:spTgt spid="190467">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046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90467">
                                            <p:txEl>
                                              <p:pRg st="4" end="4"/>
                                            </p:txEl>
                                          </p:spTgt>
                                        </p:tgtEl>
                                        <p:attrNameLst>
                                          <p:attrName>style.visibility</p:attrName>
                                        </p:attrNameLst>
                                      </p:cBhvr>
                                      <p:to>
                                        <p:strVal val="visible"/>
                                      </p:to>
                                    </p:set>
                                    <p:anim calcmode="lin" valueType="num">
                                      <p:cBhvr additive="base">
                                        <p:cTn id="23" dur="500" fill="hold"/>
                                        <p:tgtEl>
                                          <p:spTgt spid="190467">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90467">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90467">
                                            <p:txEl>
                                              <p:pRg st="5" end="5"/>
                                            </p:txEl>
                                          </p:spTgt>
                                        </p:tgtEl>
                                        <p:attrNameLst>
                                          <p:attrName>style.visibility</p:attrName>
                                        </p:attrNameLst>
                                      </p:cBhvr>
                                      <p:to>
                                        <p:strVal val="visible"/>
                                      </p:to>
                                    </p:set>
                                    <p:anim calcmode="lin" valueType="num">
                                      <p:cBhvr additive="base">
                                        <p:cTn id="27" dur="500" fill="hold"/>
                                        <p:tgtEl>
                                          <p:spTgt spid="190467">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9046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0" descr="jpeg?PN=US2003107192"/>
          <p:cNvPicPr>
            <a:picLocks noGrp="1" noChangeAspect="1" noChangeArrowheads="1"/>
          </p:cNvPicPr>
          <p:nvPr>
            <p:ph sz="half" idx="2"/>
          </p:nvPr>
        </p:nvPicPr>
        <p:blipFill>
          <a:blip r:embed="rId3" cstate="print"/>
          <a:srcRect l="18367" t="9201" r="8163" b="7988"/>
          <a:stretch>
            <a:fillRect/>
          </a:stretch>
        </p:blipFill>
        <p:spPr>
          <a:xfrm>
            <a:off x="609600" y="3048000"/>
            <a:ext cx="2743200" cy="2057400"/>
          </a:xfrm>
          <a:noFill/>
        </p:spPr>
      </p:pic>
      <p:sp>
        <p:nvSpPr>
          <p:cNvPr id="43011"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sp>
        <p:nvSpPr>
          <p:cNvPr id="43012" name="Rectangle 13"/>
          <p:cNvSpPr>
            <a:spLocks noChangeArrowheads="1"/>
          </p:cNvSpPr>
          <p:nvPr/>
        </p:nvSpPr>
        <p:spPr bwMode="auto">
          <a:xfrm>
            <a:off x="3352800" y="1219200"/>
            <a:ext cx="5486400" cy="3505200"/>
          </a:xfrm>
          <a:prstGeom prst="rect">
            <a:avLst/>
          </a:prstGeom>
          <a:noFill/>
          <a:ln w="9525">
            <a:noFill/>
            <a:miter lim="800000"/>
            <a:headEnd/>
            <a:tailEnd/>
          </a:ln>
        </p:spPr>
        <p:txBody>
          <a:bodyPr/>
          <a:lstStyle/>
          <a:p>
            <a:pPr>
              <a:lnSpc>
                <a:spcPct val="110000"/>
              </a:lnSpc>
            </a:pPr>
            <a:r>
              <a:rPr lang="en-CA" sz="1400" b="1">
                <a:latin typeface="Verdana" pitchFamily="34" charset="0"/>
              </a:rPr>
              <a:t>You have invented:</a:t>
            </a:r>
            <a:br>
              <a:rPr lang="en-CA" sz="1400" b="1">
                <a:latin typeface="Verdana" pitchFamily="34" charset="0"/>
              </a:rPr>
            </a:br>
            <a:r>
              <a:rPr lang="en-US" sz="1400" b="1">
                <a:latin typeface="Verdana" pitchFamily="34" charset="0"/>
              </a:rPr>
              <a:t/>
            </a:r>
            <a:br>
              <a:rPr lang="en-US" sz="1400" b="1">
                <a:latin typeface="Verdana" pitchFamily="34" charset="0"/>
              </a:rPr>
            </a:br>
            <a:r>
              <a:rPr lang="en-US" sz="1400" b="1">
                <a:latin typeface="Verdana" pitchFamily="34" charset="0"/>
              </a:rPr>
              <a:t>Common ice skates used in skating have an elongate blade which is arranged to slide along the ice surface. Attempts to minimize the friction between the blade and the ice using heat, with limited success and cumbersome results.</a:t>
            </a:r>
            <a:br>
              <a:rPr lang="en-US" sz="1400" b="1">
                <a:latin typeface="Verdana" pitchFamily="34" charset="0"/>
              </a:rPr>
            </a:br>
            <a:r>
              <a:rPr lang="en-US" sz="1400" b="1">
                <a:latin typeface="Verdana" pitchFamily="34" charset="0"/>
              </a:rPr>
              <a:t/>
            </a:r>
            <a:br>
              <a:rPr lang="en-US" sz="1400" b="1">
                <a:latin typeface="Verdana" pitchFamily="34" charset="0"/>
              </a:rPr>
            </a:br>
            <a:r>
              <a:rPr lang="en-US" sz="1400" b="1">
                <a:latin typeface="Verdana" pitchFamily="34" charset="0"/>
              </a:rPr>
              <a:t>You have designed an ice skate comprising a boot arranged to receive a person's foot, a skate blade assembly and a blade heating arrangement mounted within a blade mounting arrangement. The blade heating arrangement is arranged such that a transistor both controls the current and provides the thermal energy to heat skate blades using a processor and a power source.</a:t>
            </a:r>
            <a:br>
              <a:rPr lang="en-US" sz="1400" b="1">
                <a:latin typeface="Verdana" pitchFamily="34" charset="0"/>
              </a:rPr>
            </a:br>
            <a:r>
              <a:rPr lang="en-US" sz="1400" b="1">
                <a:latin typeface="Verdana" pitchFamily="34" charset="0"/>
              </a:rPr>
              <a:t/>
            </a:r>
            <a:br>
              <a:rPr lang="en-US" sz="1400" b="1">
                <a:latin typeface="Verdana" pitchFamily="34" charset="0"/>
              </a:rPr>
            </a:br>
            <a:r>
              <a:rPr lang="en-US" sz="1400" b="1">
                <a:latin typeface="Verdana" pitchFamily="34" charset="0"/>
              </a:rPr>
              <a:t>A heating arrangement is arranged to use an electronic heating circuit to heat the skate blade such that the heat reduces the coefficient of friction of the blade on an ice surface.</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sp>
        <p:nvSpPr>
          <p:cNvPr id="44035" name="Rectangle 4"/>
          <p:cNvSpPr>
            <a:spLocks noChangeArrowheads="1"/>
          </p:cNvSpPr>
          <p:nvPr/>
        </p:nvSpPr>
        <p:spPr bwMode="auto">
          <a:xfrm>
            <a:off x="3352800" y="1752600"/>
            <a:ext cx="5486400" cy="3505200"/>
          </a:xfrm>
          <a:prstGeom prst="rect">
            <a:avLst/>
          </a:prstGeom>
          <a:noFill/>
          <a:ln w="9525">
            <a:noFill/>
            <a:miter lim="800000"/>
            <a:headEnd/>
            <a:tailEnd/>
          </a:ln>
        </p:spPr>
        <p:txBody>
          <a:bodyPr/>
          <a:lstStyle/>
          <a:p>
            <a:pPr>
              <a:lnSpc>
                <a:spcPct val="110000"/>
              </a:lnSpc>
            </a:pPr>
            <a:r>
              <a:rPr lang="en-US" sz="1400" b="1">
                <a:latin typeface="Verdana" pitchFamily="34" charset="0"/>
              </a:rPr>
              <a:t>Additional features:</a:t>
            </a:r>
            <a:br>
              <a:rPr lang="en-US" sz="1400" b="1">
                <a:latin typeface="Verdana" pitchFamily="34" charset="0"/>
              </a:rPr>
            </a:br>
            <a:r>
              <a:rPr lang="en-US" sz="1400" b="1">
                <a:latin typeface="Verdana" pitchFamily="34" charset="0"/>
              </a:rPr>
              <a:t/>
            </a:r>
            <a:br>
              <a:rPr lang="en-US" sz="1400" b="1">
                <a:latin typeface="Verdana" pitchFamily="34" charset="0"/>
              </a:rPr>
            </a:br>
            <a:r>
              <a:rPr lang="en-US" sz="1400" b="1">
                <a:latin typeface="Verdana" pitchFamily="34" charset="0"/>
              </a:rPr>
              <a:t>- An optional motion sensor arranged to control the heating of the blade such that when the skate is in use, the blade is heated and when the skate is not in use, the heat is off. </a:t>
            </a:r>
            <a:br>
              <a:rPr lang="en-US" sz="1400" b="1">
                <a:latin typeface="Verdana" pitchFamily="34" charset="0"/>
              </a:rPr>
            </a:br>
            <a:r>
              <a:rPr lang="en-US" sz="1400" b="1">
                <a:latin typeface="Verdana" pitchFamily="34" charset="0"/>
              </a:rPr>
              <a:t/>
            </a:r>
            <a:br>
              <a:rPr lang="en-US" sz="1400" b="1">
                <a:latin typeface="Verdana" pitchFamily="34" charset="0"/>
              </a:rPr>
            </a:br>
            <a:r>
              <a:rPr lang="en-US" sz="1400" b="1">
                <a:latin typeface="Verdana" pitchFamily="34" charset="0"/>
              </a:rPr>
              <a:t>- The processor senses the temperature of the skate blade. </a:t>
            </a:r>
            <a:br>
              <a:rPr lang="en-US" sz="1400" b="1">
                <a:latin typeface="Verdana" pitchFamily="34" charset="0"/>
              </a:rPr>
            </a:br>
            <a:r>
              <a:rPr lang="en-US" sz="1400" b="1">
                <a:latin typeface="Verdana" pitchFamily="34" charset="0"/>
              </a:rPr>
              <a:t/>
            </a:r>
            <a:br>
              <a:rPr lang="en-US" sz="1400" b="1">
                <a:latin typeface="Verdana" pitchFamily="34" charset="0"/>
              </a:rPr>
            </a:br>
            <a:r>
              <a:rPr lang="en-US" sz="1400" b="1">
                <a:latin typeface="Verdana" pitchFamily="34" charset="0"/>
              </a:rPr>
              <a:t>- Conveniently there are two distinct heating states controlled by the processor, no heating and full heating. </a:t>
            </a:r>
            <a:br>
              <a:rPr lang="en-US" sz="1400" b="1">
                <a:latin typeface="Verdana" pitchFamily="34" charset="0"/>
              </a:rPr>
            </a:br>
            <a:endParaRPr lang="en-US" sz="1400" b="1">
              <a:latin typeface="Verdana" pitchFamily="34"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sp>
        <p:nvSpPr>
          <p:cNvPr id="45059" name="Rectangle 3"/>
          <p:cNvSpPr>
            <a:spLocks noChangeArrowheads="1"/>
          </p:cNvSpPr>
          <p:nvPr/>
        </p:nvSpPr>
        <p:spPr bwMode="auto">
          <a:xfrm>
            <a:off x="3352800" y="1752600"/>
            <a:ext cx="5486400" cy="3505200"/>
          </a:xfrm>
          <a:prstGeom prst="rect">
            <a:avLst/>
          </a:prstGeom>
          <a:noFill/>
          <a:ln w="9525">
            <a:noFill/>
            <a:miter lim="800000"/>
            <a:headEnd/>
            <a:tailEnd/>
          </a:ln>
        </p:spPr>
        <p:txBody>
          <a:bodyPr/>
          <a:lstStyle/>
          <a:p>
            <a:pPr marL="304800" indent="-304800">
              <a:lnSpc>
                <a:spcPct val="110000"/>
              </a:lnSpc>
              <a:buFontTx/>
              <a:buAutoNum type="arabicParenR"/>
            </a:pPr>
            <a:r>
              <a:rPr lang="en-US" sz="1400" b="1">
                <a:latin typeface="Verdana" pitchFamily="34" charset="0"/>
              </a:rPr>
              <a:t>You wish to know:</a:t>
            </a:r>
            <a:br>
              <a:rPr lang="en-US" sz="1400" b="1">
                <a:latin typeface="Verdana" pitchFamily="34" charset="0"/>
              </a:rPr>
            </a:br>
            <a:r>
              <a:rPr lang="en-US" sz="1400" b="1">
                <a:latin typeface="Verdana" pitchFamily="34" charset="0"/>
              </a:rPr>
              <a:t/>
            </a:r>
            <a:br>
              <a:rPr lang="en-US" sz="1400" b="1">
                <a:latin typeface="Verdana" pitchFamily="34" charset="0"/>
              </a:rPr>
            </a:br>
            <a:r>
              <a:rPr lang="en-US" sz="1400" b="1">
                <a:latin typeface="Verdana" pitchFamily="34" charset="0"/>
              </a:rPr>
              <a:t>Prospects of patentability</a:t>
            </a:r>
            <a:br>
              <a:rPr lang="en-US" sz="1400" b="1">
                <a:latin typeface="Verdana" pitchFamily="34" charset="0"/>
              </a:rPr>
            </a:br>
            <a:r>
              <a:rPr lang="en-US" sz="1400" b="1">
                <a:latin typeface="Verdana" pitchFamily="34" charset="0"/>
              </a:rPr>
              <a:t/>
            </a:r>
            <a:br>
              <a:rPr lang="en-US" sz="1400" b="1">
                <a:latin typeface="Verdana" pitchFamily="34" charset="0"/>
              </a:rPr>
            </a:br>
            <a:endParaRPr lang="en-US" sz="1400" b="1">
              <a:latin typeface="Verdana"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graphicFrame>
        <p:nvGraphicFramePr>
          <p:cNvPr id="217153" name="Group 65"/>
          <p:cNvGraphicFramePr>
            <a:graphicFrameLocks noGrp="1"/>
          </p:cNvGraphicFramePr>
          <p:nvPr/>
        </p:nvGraphicFramePr>
        <p:xfrm>
          <a:off x="3429000" y="1676400"/>
          <a:ext cx="4953000" cy="4064000"/>
        </p:xfrm>
        <a:graphic>
          <a:graphicData uri="http://schemas.openxmlformats.org/drawingml/2006/table">
            <a:tbl>
              <a:tblPr/>
              <a:tblGrid>
                <a:gridCol w="3338513"/>
                <a:gridCol w="852487"/>
                <a:gridCol w="762000"/>
              </a:tblGrid>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rPr>
                        <a:t>Function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graphicFrame>
        <p:nvGraphicFramePr>
          <p:cNvPr id="220207" name="Group 47"/>
          <p:cNvGraphicFramePr>
            <a:graphicFrameLocks noGrp="1"/>
          </p:cNvGraphicFramePr>
          <p:nvPr/>
        </p:nvGraphicFramePr>
        <p:xfrm>
          <a:off x="3429000" y="1752600"/>
          <a:ext cx="4953000" cy="4572000"/>
        </p:xfrm>
        <a:graphic>
          <a:graphicData uri="http://schemas.openxmlformats.org/drawingml/2006/table">
            <a:tbl>
              <a:tblPr/>
              <a:tblGrid>
                <a:gridCol w="3338513"/>
                <a:gridCol w="852487"/>
                <a:gridCol w="762000"/>
              </a:tblGrid>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rPr>
                        <a:t>Function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Heating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Melting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Charging (battery)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Motion Sensing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Temperature sensing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Regulating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On/Off Switching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Others?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graphicFrame>
        <p:nvGraphicFramePr>
          <p:cNvPr id="222256" name="Group 48"/>
          <p:cNvGraphicFramePr>
            <a:graphicFrameLocks noGrp="1"/>
          </p:cNvGraphicFramePr>
          <p:nvPr/>
        </p:nvGraphicFramePr>
        <p:xfrm>
          <a:off x="3429000" y="1752600"/>
          <a:ext cx="5181600" cy="4572000"/>
        </p:xfrm>
        <a:graphic>
          <a:graphicData uri="http://schemas.openxmlformats.org/drawingml/2006/table">
            <a:tbl>
              <a:tblPr/>
              <a:tblGrid>
                <a:gridCol w="2590800"/>
                <a:gridCol w="2590800"/>
              </a:tblGrid>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rPr>
                        <a:t>Function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rPr>
                        <a:t>Structure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Heating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Current source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Melting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Charging (battery)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Charger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Motion Sensing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Motion sensor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Temperature sensing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Temperature sensor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Regulating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Microcontroller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On/Off Switching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Transistor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Others?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pic>
        <p:nvPicPr>
          <p:cNvPr id="49155" name="Picture 4"/>
          <p:cNvPicPr>
            <a:picLocks noGrp="1" noChangeAspect="1" noChangeArrowheads="1"/>
          </p:cNvPicPr>
          <p:nvPr>
            <p:ph idx="1"/>
          </p:nvPr>
        </p:nvPicPr>
        <p:blipFill>
          <a:blip r:embed="rId3" cstate="print"/>
          <a:srcRect r="50746" b="21194"/>
          <a:stretch>
            <a:fillRect/>
          </a:stretch>
        </p:blipFill>
        <p:spPr>
          <a:xfrm>
            <a:off x="3352800" y="1143000"/>
            <a:ext cx="5486400" cy="5486400"/>
          </a:xfrm>
          <a:noFill/>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pic>
        <p:nvPicPr>
          <p:cNvPr id="50179" name="Picture 7"/>
          <p:cNvPicPr>
            <a:picLocks noGrp="1" noChangeAspect="1" noChangeArrowheads="1"/>
          </p:cNvPicPr>
          <p:nvPr>
            <p:ph idx="1"/>
          </p:nvPr>
        </p:nvPicPr>
        <p:blipFill>
          <a:blip r:embed="rId3" cstate="print"/>
          <a:srcRect/>
          <a:stretch>
            <a:fillRect/>
          </a:stretch>
        </p:blipFill>
        <p:spPr>
          <a:xfrm>
            <a:off x="3124200" y="992188"/>
            <a:ext cx="5715000" cy="4678362"/>
          </a:xfrm>
          <a:noFill/>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pic>
        <p:nvPicPr>
          <p:cNvPr id="51203" name="Picture 4"/>
          <p:cNvPicPr>
            <a:picLocks noGrp="1" noChangeAspect="1" noChangeArrowheads="1"/>
          </p:cNvPicPr>
          <p:nvPr>
            <p:ph idx="1"/>
          </p:nvPr>
        </p:nvPicPr>
        <p:blipFill>
          <a:blip r:embed="rId3" cstate="print"/>
          <a:srcRect l="18794" t="11957" r="21169" b="14131"/>
          <a:stretch>
            <a:fillRect/>
          </a:stretch>
        </p:blipFill>
        <p:spPr>
          <a:xfrm>
            <a:off x="3276600" y="1828800"/>
            <a:ext cx="5181600" cy="4379913"/>
          </a:xfrm>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CA" sz="1400" smtClean="0"/>
              <a:t/>
            </a:r>
            <a:br>
              <a:rPr lang="en-CA" sz="1400" smtClean="0"/>
            </a:br>
            <a:r>
              <a:rPr lang="en-CA" sz="1400" smtClean="0"/>
              <a:t>5</a:t>
            </a:r>
            <a:r>
              <a:rPr lang="en-US" sz="1400" smtClean="0"/>
              <a:t>) Examples and Exercise</a:t>
            </a:r>
            <a:br>
              <a:rPr lang="en-US" sz="1400" smtClean="0"/>
            </a:br>
            <a:r>
              <a:rPr lang="en-CA" sz="1400" smtClean="0"/>
              <a:t/>
            </a:r>
            <a:br>
              <a:rPr lang="en-CA" sz="1400" smtClean="0"/>
            </a:br>
            <a:endParaRPr lang="en-US" sz="1400" smtClean="0"/>
          </a:p>
        </p:txBody>
      </p:sp>
      <p:graphicFrame>
        <p:nvGraphicFramePr>
          <p:cNvPr id="224259" name="Group 3"/>
          <p:cNvGraphicFramePr>
            <a:graphicFrameLocks noGrp="1"/>
          </p:cNvGraphicFramePr>
          <p:nvPr/>
        </p:nvGraphicFramePr>
        <p:xfrm>
          <a:off x="3429000" y="1752600"/>
          <a:ext cx="4953000" cy="4572000"/>
        </p:xfrm>
        <a:graphic>
          <a:graphicData uri="http://schemas.openxmlformats.org/drawingml/2006/table">
            <a:tbl>
              <a:tblPr/>
              <a:tblGrid>
                <a:gridCol w="3338513"/>
                <a:gridCol w="852487"/>
                <a:gridCol w="762000"/>
              </a:tblGrid>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Verdana" pitchFamily="34" charset="0"/>
                        </a:rPr>
                        <a:t>Function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Verdana" pitchFamily="34" charset="0"/>
                        </a:rPr>
                        <a:t>Prior art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Heating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Melting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Charging (battery)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Motion Sensing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Temperature sensing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Regulating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On/Off Switching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Others?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CA" sz="1400" smtClean="0"/>
              <a:t/>
            </a:r>
            <a:br>
              <a:rPr lang="en-CA" sz="1400" smtClean="0"/>
            </a:br>
            <a:r>
              <a:rPr lang="en-US" sz="1400" smtClean="0"/>
              <a:t>Concluding Remarks</a:t>
            </a:r>
            <a:br>
              <a:rPr lang="en-US" sz="1400" smtClean="0"/>
            </a:br>
            <a:endParaRPr lang="en-US" sz="1400" smtClean="0"/>
          </a:p>
        </p:txBody>
      </p:sp>
      <p:sp>
        <p:nvSpPr>
          <p:cNvPr id="75779" name="Rectangle 3"/>
          <p:cNvSpPr>
            <a:spLocks noGrp="1" noChangeArrowheads="1"/>
          </p:cNvSpPr>
          <p:nvPr>
            <p:ph type="body" sz="half" idx="1"/>
          </p:nvPr>
        </p:nvSpPr>
        <p:spPr>
          <a:xfrm>
            <a:off x="3581400" y="1485900"/>
            <a:ext cx="4572000" cy="4533900"/>
          </a:xfrm>
        </p:spPr>
        <p:txBody>
          <a:bodyPr/>
          <a:lstStyle/>
          <a:p>
            <a:pPr marL="609600" indent="-609600" eaLnBrk="1" hangingPunct="1"/>
            <a:endParaRPr lang="en-US" sz="1400" smtClean="0"/>
          </a:p>
          <a:p>
            <a:pPr marL="609600" indent="-609600" eaLnBrk="1" hangingPunct="1"/>
            <a:r>
              <a:rPr lang="en-US" sz="1400" b="1" smtClean="0">
                <a:solidFill>
                  <a:srgbClr val="FF6600"/>
                </a:solidFill>
              </a:rPr>
              <a:t>Common Myths</a:t>
            </a:r>
          </a:p>
          <a:p>
            <a:pPr marL="609600" indent="-609600" eaLnBrk="1" hangingPunct="1"/>
            <a:endParaRPr lang="en-US" sz="1400" b="1" smtClean="0">
              <a:solidFill>
                <a:srgbClr val="FF6600"/>
              </a:solidFill>
            </a:endParaRPr>
          </a:p>
          <a:p>
            <a:pPr marL="609600" indent="-609600" eaLnBrk="1" hangingPunct="1"/>
            <a:r>
              <a:rPr lang="en-US" sz="1400" smtClean="0"/>
              <a:t>Worldwide patents?</a:t>
            </a:r>
          </a:p>
          <a:p>
            <a:pPr marL="609600" indent="-609600" eaLnBrk="1" hangingPunct="1"/>
            <a:endParaRPr lang="en-US" sz="1400" smtClean="0"/>
          </a:p>
          <a:p>
            <a:pPr marL="609600" indent="-609600" eaLnBrk="1" hangingPunct="1"/>
            <a:r>
              <a:rPr lang="en-US" sz="1400" smtClean="0"/>
              <a:t>“Patent Pending”</a:t>
            </a:r>
          </a:p>
          <a:p>
            <a:pPr marL="609600" indent="-609600" eaLnBrk="1" hangingPunct="1"/>
            <a:endParaRPr lang="en-US" sz="1400" smtClean="0"/>
          </a:p>
          <a:p>
            <a:pPr marL="609600" indent="-609600" eaLnBrk="1" hangingPunct="1"/>
            <a:r>
              <a:rPr lang="en-US" sz="1400" smtClean="0"/>
              <a:t>Who owns the patent?</a:t>
            </a:r>
          </a:p>
          <a:p>
            <a:pPr marL="609600" indent="-609600" eaLnBrk="1" hangingPunct="1"/>
            <a:endParaRPr lang="en-US" sz="1400" smtClean="0"/>
          </a:p>
          <a:p>
            <a:pPr marL="609600" indent="-609600" eaLnBrk="1" hangingPunct="1"/>
            <a:r>
              <a:rPr lang="en-US" sz="1400" smtClean="0"/>
              <a:t>Patent rights are only exclusive rights</a:t>
            </a:r>
          </a:p>
          <a:p>
            <a:pPr marL="609600" indent="-609600" eaLnBrk="1" hangingPunct="1"/>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 calcmode="lin" valueType="num">
                                      <p:cBhvr additive="base">
                                        <p:cTn id="7" dur="500" fill="hold"/>
                                        <p:tgtEl>
                                          <p:spTgt spid="7577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57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5779">
                                            <p:txEl>
                                              <p:pRg st="3" end="3"/>
                                            </p:txEl>
                                          </p:spTgt>
                                        </p:tgtEl>
                                        <p:attrNameLst>
                                          <p:attrName>style.visibility</p:attrName>
                                        </p:attrNameLst>
                                      </p:cBhvr>
                                      <p:to>
                                        <p:strVal val="visible"/>
                                      </p:to>
                                    </p:set>
                                    <p:anim calcmode="lin" valueType="num">
                                      <p:cBhvr additive="base">
                                        <p:cTn id="13" dur="500" fill="hold"/>
                                        <p:tgtEl>
                                          <p:spTgt spid="75779">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57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5779">
                                            <p:txEl>
                                              <p:pRg st="5" end="5"/>
                                            </p:txEl>
                                          </p:spTgt>
                                        </p:tgtEl>
                                        <p:attrNameLst>
                                          <p:attrName>style.visibility</p:attrName>
                                        </p:attrNameLst>
                                      </p:cBhvr>
                                      <p:to>
                                        <p:strVal val="visible"/>
                                      </p:to>
                                    </p:set>
                                    <p:anim calcmode="lin" valueType="num">
                                      <p:cBhvr additive="base">
                                        <p:cTn id="19" dur="500" fill="hold"/>
                                        <p:tgtEl>
                                          <p:spTgt spid="75779">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57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75779">
                                            <p:txEl>
                                              <p:pRg st="7" end="7"/>
                                            </p:txEl>
                                          </p:spTgt>
                                        </p:tgtEl>
                                        <p:attrNameLst>
                                          <p:attrName>style.visibility</p:attrName>
                                        </p:attrNameLst>
                                      </p:cBhvr>
                                      <p:to>
                                        <p:strVal val="visible"/>
                                      </p:to>
                                    </p:set>
                                    <p:anim calcmode="lin" valueType="num">
                                      <p:cBhvr additive="base">
                                        <p:cTn id="25" dur="500" fill="hold"/>
                                        <p:tgtEl>
                                          <p:spTgt spid="75779">
                                            <p:txEl>
                                              <p:pRg st="7" end="7"/>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577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75779">
                                            <p:txEl>
                                              <p:pRg st="9" end="9"/>
                                            </p:txEl>
                                          </p:spTgt>
                                        </p:tgtEl>
                                        <p:attrNameLst>
                                          <p:attrName>style.visibility</p:attrName>
                                        </p:attrNameLst>
                                      </p:cBhvr>
                                      <p:to>
                                        <p:strVal val="visible"/>
                                      </p:to>
                                    </p:set>
                                    <p:anim calcmode="lin" valueType="num">
                                      <p:cBhvr additive="base">
                                        <p:cTn id="31" dur="500" fill="hold"/>
                                        <p:tgtEl>
                                          <p:spTgt spid="75779">
                                            <p:txEl>
                                              <p:pRg st="9" end="9"/>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577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CA" sz="1400" smtClean="0"/>
              <a:t/>
            </a:r>
            <a:br>
              <a:rPr lang="en-CA" sz="1400" smtClean="0"/>
            </a:br>
            <a:r>
              <a:rPr lang="en-US" sz="1400" smtClean="0"/>
              <a:t>Concluding Remarks</a:t>
            </a:r>
            <a:br>
              <a:rPr lang="en-US" sz="1400" smtClean="0"/>
            </a:br>
            <a:endParaRPr lang="en-US" sz="1400" smtClean="0"/>
          </a:p>
        </p:txBody>
      </p:sp>
      <p:sp>
        <p:nvSpPr>
          <p:cNvPr id="75779" name="Rectangle 3"/>
          <p:cNvSpPr>
            <a:spLocks noGrp="1" noChangeArrowheads="1"/>
          </p:cNvSpPr>
          <p:nvPr>
            <p:ph type="body" sz="half" idx="1"/>
          </p:nvPr>
        </p:nvSpPr>
        <p:spPr>
          <a:xfrm>
            <a:off x="3581400" y="1485900"/>
            <a:ext cx="4572000" cy="4533900"/>
          </a:xfrm>
        </p:spPr>
        <p:txBody>
          <a:bodyPr/>
          <a:lstStyle/>
          <a:p>
            <a:pPr marL="609600" indent="-609600" eaLnBrk="1" hangingPunct="1"/>
            <a:endParaRPr lang="en-US" sz="1400" smtClean="0"/>
          </a:p>
          <a:p>
            <a:pPr marL="609600" indent="-609600" eaLnBrk="1" hangingPunct="1"/>
            <a:r>
              <a:rPr lang="en-US" sz="1400" b="1" smtClean="0">
                <a:solidFill>
                  <a:srgbClr val="FF6600"/>
                </a:solidFill>
              </a:rPr>
              <a:t>How do I get a patent?</a:t>
            </a:r>
          </a:p>
          <a:p>
            <a:pPr marL="609600" indent="-609600" eaLnBrk="1" hangingPunct="1"/>
            <a:endParaRPr lang="en-US" sz="1400" b="1" smtClean="0">
              <a:solidFill>
                <a:srgbClr val="FF6600"/>
              </a:solidFill>
            </a:endParaRPr>
          </a:p>
          <a:p>
            <a:pPr marL="609600" indent="-609600" eaLnBrk="1" hangingPunct="1"/>
            <a:r>
              <a:rPr lang="en-US" sz="1400" smtClean="0"/>
              <a:t>Invent something!</a:t>
            </a:r>
          </a:p>
          <a:p>
            <a:pPr marL="609600" indent="-609600" eaLnBrk="1" hangingPunct="1"/>
            <a:endParaRPr lang="en-US" sz="1400" smtClean="0"/>
          </a:p>
          <a:p>
            <a:pPr marL="609600" indent="-609600" eaLnBrk="1" hangingPunct="1"/>
            <a:r>
              <a:rPr lang="en-US" sz="1400" smtClean="0"/>
              <a:t>Identify that you invented something</a:t>
            </a:r>
          </a:p>
          <a:p>
            <a:pPr marL="609600" indent="-609600" eaLnBrk="1" hangingPunct="1"/>
            <a:endParaRPr lang="en-US" sz="1400" smtClean="0"/>
          </a:p>
          <a:p>
            <a:pPr marL="609600" indent="-609600" eaLnBrk="1" hangingPunct="1"/>
            <a:r>
              <a:rPr lang="en-US" sz="1400" smtClean="0"/>
              <a:t>Avoid prior public disclosure</a:t>
            </a:r>
          </a:p>
          <a:p>
            <a:pPr marL="609600" indent="-609600" eaLnBrk="1" hangingPunct="1"/>
            <a:endParaRPr lang="en-US" sz="1400" smtClean="0"/>
          </a:p>
          <a:p>
            <a:pPr marL="609600" indent="-609600" eaLnBrk="1" hangingPunct="1"/>
            <a:r>
              <a:rPr lang="en-US" sz="1400" smtClean="0"/>
              <a:t>Don’t assume that it’s not patentable or not valuable</a:t>
            </a:r>
          </a:p>
          <a:p>
            <a:pPr marL="609600" indent="-609600" eaLnBrk="1" hangingPunct="1"/>
            <a:endParaRPr lang="en-US" sz="1400" smtClean="0"/>
          </a:p>
          <a:p>
            <a:pPr marL="609600" indent="-609600" eaLnBrk="1" hangingPunct="1"/>
            <a:r>
              <a:rPr lang="en-US" sz="1400" smtClean="0"/>
              <a:t>Perform preliminary searching</a:t>
            </a:r>
          </a:p>
          <a:p>
            <a:pPr marL="609600" indent="-609600" eaLnBrk="1" hangingPunct="1"/>
            <a:endParaRPr lang="en-US" sz="1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5779">
                                            <p:txEl>
                                              <p:pRg st="5" end="5"/>
                                            </p:txEl>
                                          </p:spTgt>
                                        </p:tgtEl>
                                        <p:attrNameLst>
                                          <p:attrName>style.visibility</p:attrName>
                                        </p:attrNameLst>
                                      </p:cBhvr>
                                      <p:to>
                                        <p:strVal val="visible"/>
                                      </p:to>
                                    </p:set>
                                    <p:anim calcmode="lin" valueType="num">
                                      <p:cBhvr additive="base">
                                        <p:cTn id="7" dur="500" fill="hold"/>
                                        <p:tgtEl>
                                          <p:spTgt spid="75779">
                                            <p:txEl>
                                              <p:pRg st="5" end="5"/>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57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5779">
                                            <p:txEl>
                                              <p:pRg st="3" end="3"/>
                                            </p:txEl>
                                          </p:spTgt>
                                        </p:tgtEl>
                                        <p:attrNameLst>
                                          <p:attrName>style.visibility</p:attrName>
                                        </p:attrNameLst>
                                      </p:cBhvr>
                                      <p:to>
                                        <p:strVal val="visible"/>
                                      </p:to>
                                    </p:set>
                                    <p:anim calcmode="lin" valueType="num">
                                      <p:cBhvr additive="base">
                                        <p:cTn id="13" dur="500" fill="hold"/>
                                        <p:tgtEl>
                                          <p:spTgt spid="75779">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57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5779">
                                            <p:txEl>
                                              <p:pRg st="1" end="1"/>
                                            </p:txEl>
                                          </p:spTgt>
                                        </p:tgtEl>
                                        <p:attrNameLst>
                                          <p:attrName>style.visibility</p:attrName>
                                        </p:attrNameLst>
                                      </p:cBhvr>
                                      <p:to>
                                        <p:strVal val="visible"/>
                                      </p:to>
                                    </p:set>
                                    <p:anim calcmode="lin" valueType="num">
                                      <p:cBhvr additive="base">
                                        <p:cTn id="19" dur="500" fill="hold"/>
                                        <p:tgtEl>
                                          <p:spTgt spid="75779">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57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75779">
                                            <p:txEl>
                                              <p:pRg st="7" end="7"/>
                                            </p:txEl>
                                          </p:spTgt>
                                        </p:tgtEl>
                                        <p:attrNameLst>
                                          <p:attrName>style.visibility</p:attrName>
                                        </p:attrNameLst>
                                      </p:cBhvr>
                                      <p:to>
                                        <p:strVal val="visible"/>
                                      </p:to>
                                    </p:set>
                                    <p:anim calcmode="lin" valueType="num">
                                      <p:cBhvr additive="base">
                                        <p:cTn id="25" dur="500" fill="hold"/>
                                        <p:tgtEl>
                                          <p:spTgt spid="75779">
                                            <p:txEl>
                                              <p:pRg st="7" end="7"/>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577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75779">
                                            <p:txEl>
                                              <p:pRg st="9" end="9"/>
                                            </p:txEl>
                                          </p:spTgt>
                                        </p:tgtEl>
                                        <p:attrNameLst>
                                          <p:attrName>style.visibility</p:attrName>
                                        </p:attrNameLst>
                                      </p:cBhvr>
                                      <p:to>
                                        <p:strVal val="visible"/>
                                      </p:to>
                                    </p:set>
                                    <p:anim calcmode="lin" valueType="num">
                                      <p:cBhvr additive="base">
                                        <p:cTn id="31" dur="500" fill="hold"/>
                                        <p:tgtEl>
                                          <p:spTgt spid="75779">
                                            <p:txEl>
                                              <p:pRg st="9" end="9"/>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577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75779">
                                            <p:txEl>
                                              <p:pRg st="11" end="11"/>
                                            </p:txEl>
                                          </p:spTgt>
                                        </p:tgtEl>
                                        <p:attrNameLst>
                                          <p:attrName>style.visibility</p:attrName>
                                        </p:attrNameLst>
                                      </p:cBhvr>
                                      <p:to>
                                        <p:strVal val="visible"/>
                                      </p:to>
                                    </p:set>
                                    <p:anim calcmode="lin" valueType="num">
                                      <p:cBhvr additive="base">
                                        <p:cTn id="37" dur="500" fill="hold"/>
                                        <p:tgtEl>
                                          <p:spTgt spid="75779">
                                            <p:txEl>
                                              <p:pRg st="11" end="11"/>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5779">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CA" sz="1400" smtClean="0"/>
              <a:t/>
            </a:r>
            <a:br>
              <a:rPr lang="en-CA" sz="1400" smtClean="0"/>
            </a:br>
            <a:r>
              <a:rPr lang="en-US" sz="1400" smtClean="0"/>
              <a:t>Concluding Remarks</a:t>
            </a:r>
            <a:br>
              <a:rPr lang="en-US" sz="1400" smtClean="0"/>
            </a:br>
            <a:endParaRPr lang="en-US" sz="1400" smtClean="0"/>
          </a:p>
        </p:txBody>
      </p:sp>
      <p:sp>
        <p:nvSpPr>
          <p:cNvPr id="261123" name="Rectangle 3"/>
          <p:cNvSpPr>
            <a:spLocks noGrp="1" noChangeArrowheads="1"/>
          </p:cNvSpPr>
          <p:nvPr>
            <p:ph type="body" sz="half" idx="1"/>
          </p:nvPr>
        </p:nvSpPr>
        <p:spPr>
          <a:xfrm>
            <a:off x="3581400" y="1485900"/>
            <a:ext cx="5181600" cy="4533900"/>
          </a:xfrm>
        </p:spPr>
        <p:txBody>
          <a:bodyPr/>
          <a:lstStyle/>
          <a:p>
            <a:pPr marL="609600" indent="-609600" eaLnBrk="1" hangingPunct="1"/>
            <a:endParaRPr lang="en-US" sz="1400" smtClean="0"/>
          </a:p>
          <a:p>
            <a:pPr marL="609600" indent="-609600" eaLnBrk="1" hangingPunct="1"/>
            <a:r>
              <a:rPr lang="en-US" sz="1400" b="1" smtClean="0">
                <a:solidFill>
                  <a:srgbClr val="FF6600"/>
                </a:solidFill>
              </a:rPr>
              <a:t>How do I get a patent?</a:t>
            </a:r>
          </a:p>
          <a:p>
            <a:pPr marL="609600" indent="-609600" eaLnBrk="1" hangingPunct="1"/>
            <a:endParaRPr lang="en-US" sz="1400" b="1" smtClean="0">
              <a:solidFill>
                <a:srgbClr val="FF6600"/>
              </a:solidFill>
            </a:endParaRPr>
          </a:p>
          <a:p>
            <a:pPr marL="609600" indent="-609600" eaLnBrk="1" hangingPunct="1"/>
            <a:r>
              <a:rPr lang="en-US" sz="1400" smtClean="0"/>
              <a:t>COST OF OBTAINING A PATENT IN UNITED STATES</a:t>
            </a:r>
          </a:p>
          <a:p>
            <a:pPr marL="609600" indent="-609600" eaLnBrk="1" hangingPunct="1"/>
            <a:endParaRPr lang="en-US" sz="1400" smtClean="0"/>
          </a:p>
        </p:txBody>
      </p:sp>
      <p:graphicFrame>
        <p:nvGraphicFramePr>
          <p:cNvPr id="1026" name="Object 4"/>
          <p:cNvGraphicFramePr>
            <a:graphicFrameLocks noChangeAspect="1"/>
          </p:cNvGraphicFramePr>
          <p:nvPr/>
        </p:nvGraphicFramePr>
        <p:xfrm>
          <a:off x="914400" y="2667000"/>
          <a:ext cx="7543800" cy="3613150"/>
        </p:xfrm>
        <a:graphic>
          <a:graphicData uri="http://schemas.openxmlformats.org/presentationml/2006/ole">
            <mc:AlternateContent xmlns:mc="http://schemas.openxmlformats.org/markup-compatibility/2006">
              <mc:Choice xmlns:v="urn:schemas-microsoft-com:vml" Requires="v">
                <p:oleObj spid="_x0000_s1027" name="Worksheet" r:id="rId5" imgW="6953326" imgH="2848127" progId="Excel.Sheet.8">
                  <p:embed/>
                </p:oleObj>
              </mc:Choice>
              <mc:Fallback>
                <p:oleObj name="Worksheet" r:id="rId5" imgW="6953326" imgH="2848127" progId="Excel.Sheet.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667000"/>
                        <a:ext cx="7543800" cy="3613150"/>
                      </a:xfrm>
                      <a:prstGeom prst="rect">
                        <a:avLst/>
                      </a:prstGeom>
                      <a:solidFill>
                        <a:srgbClr val="FFFFFF"/>
                      </a:solidFill>
                    </p:spPr>
                  </p:pic>
                </p:oleObj>
              </mc:Fallback>
            </mc:AlternateContent>
          </a:graphicData>
        </a:graphic>
      </p:graphicFrame>
      <p:sp>
        <p:nvSpPr>
          <p:cNvPr id="1029" name="Rectangle 6"/>
          <p:cNvSpPr>
            <a:spLocks noChangeArrowheads="1"/>
          </p:cNvSpPr>
          <p:nvPr/>
        </p:nvSpPr>
        <p:spPr bwMode="auto">
          <a:xfrm>
            <a:off x="0" y="510540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61123">
                                            <p:txEl>
                                              <p:pRg st="1" end="1"/>
                                            </p:txEl>
                                          </p:spTgt>
                                        </p:tgtEl>
                                        <p:attrNameLst>
                                          <p:attrName>style.visibility</p:attrName>
                                        </p:attrNameLst>
                                      </p:cBhvr>
                                      <p:to>
                                        <p:strVal val="visible"/>
                                      </p:to>
                                    </p:set>
                                    <p:anim calcmode="lin" valueType="num">
                                      <p:cBhvr additive="base">
                                        <p:cTn id="7" dur="500" fill="hold"/>
                                        <p:tgtEl>
                                          <p:spTgt spid="26112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1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61123">
                                            <p:txEl>
                                              <p:pRg st="3" end="3"/>
                                            </p:txEl>
                                          </p:spTgt>
                                        </p:tgtEl>
                                        <p:attrNameLst>
                                          <p:attrName>style.visibility</p:attrName>
                                        </p:attrNameLst>
                                      </p:cBhvr>
                                      <p:to>
                                        <p:strVal val="visible"/>
                                      </p:to>
                                    </p:set>
                                    <p:anim calcmode="lin" valueType="num">
                                      <p:cBhvr additive="base">
                                        <p:cTn id="13" dur="500" fill="hold"/>
                                        <p:tgtEl>
                                          <p:spTgt spid="26112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6112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Thank You</a:t>
            </a:r>
          </a:p>
        </p:txBody>
      </p:sp>
      <p:sp>
        <p:nvSpPr>
          <p:cNvPr id="55299" name="Rectangle 3"/>
          <p:cNvSpPr>
            <a:spLocks noGrp="1" noChangeArrowheads="1"/>
          </p:cNvSpPr>
          <p:nvPr>
            <p:ph type="body" idx="1"/>
          </p:nvPr>
        </p:nvSpPr>
        <p:spPr/>
        <p:txBody>
          <a:bodyPr/>
          <a:lstStyle/>
          <a:p>
            <a:pPr eaLnBrk="1" hangingPunct="1"/>
            <a:r>
              <a:rPr lang="en-US" smtClean="0"/>
              <a:t>You may contact me at:</a:t>
            </a:r>
          </a:p>
          <a:p>
            <a:pPr eaLnBrk="1" hangingPunct="1"/>
            <a:endParaRPr lang="en-US" smtClean="0"/>
          </a:p>
          <a:p>
            <a:pPr eaLnBrk="1" hangingPunct="1"/>
            <a:r>
              <a:rPr lang="en-US" smtClean="0"/>
              <a:t>Benjamin Mak</a:t>
            </a:r>
          </a:p>
          <a:p>
            <a:pPr eaLnBrk="1" hangingPunct="1"/>
            <a:r>
              <a:rPr lang="en-US" smtClean="0"/>
              <a:t>Associate, Ridout &amp; Maybee LLP</a:t>
            </a:r>
          </a:p>
          <a:p>
            <a:pPr eaLnBrk="1" hangingPunct="1"/>
            <a:r>
              <a:rPr lang="en-US" smtClean="0"/>
              <a:t>(416) 865-3502</a:t>
            </a:r>
          </a:p>
          <a:p>
            <a:pPr eaLnBrk="1" hangingPunct="1"/>
            <a:r>
              <a:rPr lang="en-US" smtClean="0"/>
              <a:t>bmak@ridoutmaybee.com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C0364"/>
      </a:dk1>
      <a:lt1>
        <a:srgbClr val="FFFFFF"/>
      </a:lt1>
      <a:dk2>
        <a:srgbClr val="FF6600"/>
      </a:dk2>
      <a:lt2>
        <a:srgbClr val="969696"/>
      </a:lt2>
      <a:accent1>
        <a:srgbClr val="FBDF53"/>
      </a:accent1>
      <a:accent2>
        <a:srgbClr val="FF9966"/>
      </a:accent2>
      <a:accent3>
        <a:srgbClr val="FFFFFF"/>
      </a:accent3>
      <a:accent4>
        <a:srgbClr val="090254"/>
      </a:accent4>
      <a:accent5>
        <a:srgbClr val="FDECB3"/>
      </a:accent5>
      <a:accent6>
        <a:srgbClr val="E78A5C"/>
      </a:accent6>
      <a:hlink>
        <a:srgbClr val="CC3300"/>
      </a:hlink>
      <a:folHlink>
        <a:srgbClr val="9966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FF6600"/>
    </a:dk1>
    <a:lt1>
      <a:srgbClr val="FFFFFF"/>
    </a:lt1>
    <a:dk2>
      <a:srgbClr val="FF6600"/>
    </a:dk2>
    <a:lt2>
      <a:srgbClr val="969696"/>
    </a:lt2>
    <a:accent1>
      <a:srgbClr val="FBDF53"/>
    </a:accent1>
    <a:accent2>
      <a:srgbClr val="FF9966"/>
    </a:accent2>
    <a:accent3>
      <a:srgbClr val="FFFFFF"/>
    </a:accent3>
    <a:accent4>
      <a:srgbClr val="DA5600"/>
    </a:accent4>
    <a:accent5>
      <a:srgbClr val="FDECB3"/>
    </a:accent5>
    <a:accent6>
      <a:srgbClr val="E78A5C"/>
    </a:accent6>
    <a:hlink>
      <a:srgbClr val="CC3300"/>
    </a:hlink>
    <a:folHlink>
      <a:srgbClr val="996600"/>
    </a:folHlink>
  </a:clrScheme>
</a:themeOverride>
</file>

<file path=docProps/app.xml><?xml version="1.0" encoding="utf-8"?>
<Properties xmlns="http://schemas.openxmlformats.org/officeDocument/2006/extended-properties" xmlns:vt="http://schemas.openxmlformats.org/officeDocument/2006/docPropsVTypes">
  <Template>OS X HD:Applications:Microsoft Office X:Templates:Presentations:Designs:Blends</Template>
  <TotalTime>1</TotalTime>
  <Words>1556</Words>
  <Application>Microsoft Office PowerPoint</Application>
  <PresentationFormat>On-screen Show (4:3)</PresentationFormat>
  <Paragraphs>509</Paragraphs>
  <Slides>54</Slides>
  <Notes>53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Default Design</vt:lpstr>
      <vt:lpstr>Worksheet</vt:lpstr>
      <vt:lpstr>3 / 29 / 2011 </vt:lpstr>
      <vt:lpstr>Introduction</vt:lpstr>
      <vt:lpstr>Introduction</vt:lpstr>
      <vt:lpstr>Introduction</vt:lpstr>
      <vt:lpstr>Introduction</vt:lpstr>
      <vt:lpstr>Introduction</vt:lpstr>
      <vt:lpstr>Introduction</vt:lpstr>
      <vt:lpstr>Outline</vt:lpstr>
      <vt:lpstr>Outline</vt:lpstr>
      <vt:lpstr>  1) Introduction to Patents  WHAT IS A PATENT?</vt:lpstr>
      <vt:lpstr>  1) Introduction to Patents  WHAT IS A PATENT?</vt:lpstr>
      <vt:lpstr>  1) Introduction to Patents  WHAT IS A PATENT?</vt:lpstr>
      <vt:lpstr>  1) Introduction to Patents  WHAT IS A PATENT?</vt:lpstr>
      <vt:lpstr>  1) Introduction to Patents  WHAT IS A PATENT?</vt:lpstr>
      <vt:lpstr>  1) Introduction to Patents  WHAT IS A PATENT?</vt:lpstr>
      <vt:lpstr>  1) Introduction to Patents  WHAT IS A PATENT?</vt:lpstr>
      <vt:lpstr>  1) Introduction to Patents  WHAT IS A PATENT?</vt:lpstr>
      <vt:lpstr>  1) Introduction to Patents  WHAT IS A PATENT?</vt:lpstr>
      <vt:lpstr>  1) Introduction to Patents  WHAT IS A PATENT?</vt:lpstr>
      <vt:lpstr>  1) Introduction to Patents  WHAT IS A PATENT?</vt:lpstr>
      <vt:lpstr>Outline</vt:lpstr>
      <vt:lpstr> WHY SEARCH?</vt:lpstr>
      <vt:lpstr> WHY SEARCH?</vt:lpstr>
      <vt:lpstr> 2) Tools and Searching Methods  </vt:lpstr>
      <vt:lpstr> 2) Tools and Searching Methods  </vt:lpstr>
      <vt:lpstr> 2) Tools and Searching Methods  </vt:lpstr>
      <vt:lpstr> 2) Tools and Searching Methods  </vt:lpstr>
      <vt:lpstr> 2) Tools and Searching Methods  </vt:lpstr>
      <vt:lpstr> 2) Tools and Searching Methods  </vt:lpstr>
      <vt:lpstr> 2) Tools and Searching Methods  </vt:lpstr>
      <vt:lpstr>Outline</vt:lpstr>
      <vt:lpstr> 3) Identifying the invention  </vt:lpstr>
      <vt:lpstr> 3) Identifying the invention  </vt:lpstr>
      <vt:lpstr> 3) Identifying the invention  </vt:lpstr>
      <vt:lpstr> 3) Identifying the invention  </vt:lpstr>
      <vt:lpstr> 3) Identifying the invention  </vt:lpstr>
      <vt:lpstr> 3) Identifying the invention  </vt:lpstr>
      <vt:lpstr> 3) Identifying the invention  </vt:lpstr>
      <vt:lpstr> 3) Identifying the invention  </vt:lpstr>
      <vt:lpstr>Outline</vt:lpstr>
      <vt:lpstr> 5) Examples and Exercise  </vt:lpstr>
      <vt:lpstr> 5) Examples and Exercise  </vt:lpstr>
      <vt:lpstr> 5) Examples and Exercise  </vt:lpstr>
      <vt:lpstr> 5) Examples and Exercise  </vt:lpstr>
      <vt:lpstr> 5) Examples and Exercise  </vt:lpstr>
      <vt:lpstr> 5) Examples and Exercise  </vt:lpstr>
      <vt:lpstr> 5) Examples and Exercise  </vt:lpstr>
      <vt:lpstr> 5) Examples and Exercise  </vt:lpstr>
      <vt:lpstr> 5) Examples and Exercise  </vt:lpstr>
      <vt:lpstr> 5) Examples and Exercise  </vt:lpstr>
      <vt:lpstr> Concluding Remarks </vt:lpstr>
      <vt:lpstr> Concluding Remarks </vt:lpstr>
      <vt:lpstr> Concluding Remarks </vt:lpstr>
      <vt:lpstr>Thank You</vt:lpstr>
    </vt:vector>
  </TitlesOfParts>
  <Company>Ridout&amp;Maybee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slester</dc:creator>
  <cp:lastModifiedBy>Admin</cp:lastModifiedBy>
  <cp:revision>244</cp:revision>
  <dcterms:created xsi:type="dcterms:W3CDTF">2004-07-14T17:49:36Z</dcterms:created>
  <dcterms:modified xsi:type="dcterms:W3CDTF">2015-08-20T01:26:09Z</dcterms:modified>
</cp:coreProperties>
</file>